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 id="2147483743" r:id="rId2"/>
    <p:sldMasterId id="2147483755" r:id="rId3"/>
  </p:sldMasterIdLst>
  <p:notesMasterIdLst>
    <p:notesMasterId r:id="rId37"/>
  </p:notesMasterIdLst>
  <p:sldIdLst>
    <p:sldId id="256" r:id="rId4"/>
    <p:sldId id="3079" r:id="rId5"/>
    <p:sldId id="3084" r:id="rId6"/>
    <p:sldId id="3085" r:id="rId7"/>
    <p:sldId id="3086" r:id="rId8"/>
    <p:sldId id="3088" r:id="rId9"/>
    <p:sldId id="3091" r:id="rId10"/>
    <p:sldId id="3087" r:id="rId11"/>
    <p:sldId id="3089" r:id="rId12"/>
    <p:sldId id="3090" r:id="rId13"/>
    <p:sldId id="3093" r:id="rId14"/>
    <p:sldId id="3110" r:id="rId15"/>
    <p:sldId id="3111" r:id="rId16"/>
    <p:sldId id="3112" r:id="rId17"/>
    <p:sldId id="3092" r:id="rId18"/>
    <p:sldId id="3094" r:id="rId19"/>
    <p:sldId id="3095" r:id="rId20"/>
    <p:sldId id="3096" r:id="rId21"/>
    <p:sldId id="3097" r:id="rId22"/>
    <p:sldId id="3098" r:id="rId23"/>
    <p:sldId id="3099" r:id="rId24"/>
    <p:sldId id="3100" r:id="rId25"/>
    <p:sldId id="3101" r:id="rId26"/>
    <p:sldId id="3107" r:id="rId27"/>
    <p:sldId id="3102" r:id="rId28"/>
    <p:sldId id="3103" r:id="rId29"/>
    <p:sldId id="3104" r:id="rId30"/>
    <p:sldId id="3108" r:id="rId31"/>
    <p:sldId id="3109" r:id="rId32"/>
    <p:sldId id="3081" r:id="rId33"/>
    <p:sldId id="3105" r:id="rId34"/>
    <p:sldId id="3080" r:id="rId35"/>
    <p:sldId id="3106" r:id="rId3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F78FD9-8DA5-488F-908E-E9DF3CCB4807}">
          <p14:sldIdLst>
            <p14:sldId id="256"/>
          </p14:sldIdLst>
        </p14:section>
        <p14:section name="Untitled Section" id="{54B20FC9-099B-4D4D-9CE1-A6BB0916174A}">
          <p14:sldIdLst>
            <p14:sldId id="3079"/>
            <p14:sldId id="3084"/>
            <p14:sldId id="3085"/>
            <p14:sldId id="3086"/>
            <p14:sldId id="3088"/>
            <p14:sldId id="3091"/>
            <p14:sldId id="3087"/>
            <p14:sldId id="3089"/>
            <p14:sldId id="3090"/>
            <p14:sldId id="3093"/>
            <p14:sldId id="3110"/>
            <p14:sldId id="3111"/>
            <p14:sldId id="3112"/>
            <p14:sldId id="3092"/>
            <p14:sldId id="3094"/>
            <p14:sldId id="3095"/>
            <p14:sldId id="3096"/>
            <p14:sldId id="3097"/>
            <p14:sldId id="3098"/>
            <p14:sldId id="3099"/>
            <p14:sldId id="3100"/>
            <p14:sldId id="3101"/>
            <p14:sldId id="3107"/>
            <p14:sldId id="3102"/>
            <p14:sldId id="3103"/>
            <p14:sldId id="3104"/>
            <p14:sldId id="3108"/>
            <p14:sldId id="3109"/>
            <p14:sldId id="3081"/>
            <p14:sldId id="3105"/>
            <p14:sldId id="3080"/>
            <p14:sldId id="31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8"/>
    <p:restoredTop sz="72893" autoAdjust="0"/>
  </p:normalViewPr>
  <p:slideViewPr>
    <p:cSldViewPr snapToGrid="0" snapToObjects="1">
      <p:cViewPr varScale="1">
        <p:scale>
          <a:sx n="84" d="100"/>
          <a:sy n="84" d="100"/>
        </p:scale>
        <p:origin x="1056" y="9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4" d="100"/>
          <a:sy n="74" d="100"/>
        </p:scale>
        <p:origin x="96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F2ED8-EAC0-4A44-81FB-B4880C517672}" type="datetimeFigureOut">
              <a:rPr lang="en-US" smtClean="0"/>
              <a:t>8/17/2021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8B129-B8C6-4FFD-BAE3-AC5070C4D8D9}" type="slidenum">
              <a:rPr lang="en-US" smtClean="0"/>
              <a:t>‹#›</a:t>
            </a:fld>
            <a:endParaRPr lang="en-US"/>
          </a:p>
        </p:txBody>
      </p:sp>
    </p:spTree>
    <p:extLst>
      <p:ext uri="{BB962C8B-B14F-4D97-AF65-F5344CB8AC3E}">
        <p14:creationId xmlns:p14="http://schemas.microsoft.com/office/powerpoint/2010/main" val="114329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8C8B129-B8C6-4FFD-BAE3-AC5070C4D8D9}" type="slidenum">
              <a:rPr lang="en-US" smtClean="0"/>
              <a:t>1</a:t>
            </a:fld>
            <a:endParaRPr lang="en-US"/>
          </a:p>
        </p:txBody>
      </p:sp>
    </p:spTree>
    <p:extLst>
      <p:ext uri="{BB962C8B-B14F-4D97-AF65-F5344CB8AC3E}">
        <p14:creationId xmlns:p14="http://schemas.microsoft.com/office/powerpoint/2010/main" val="3778865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35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65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11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809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1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17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115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946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651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75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C8B129-B8C6-4FFD-BAE3-AC5070C4D8D9}" type="slidenum">
              <a:rPr lang="en-US" smtClean="0"/>
              <a:t>2</a:t>
            </a:fld>
            <a:endParaRPr lang="en-US"/>
          </a:p>
        </p:txBody>
      </p:sp>
    </p:spTree>
    <p:extLst>
      <p:ext uri="{BB962C8B-B14F-4D97-AF65-F5344CB8AC3E}">
        <p14:creationId xmlns:p14="http://schemas.microsoft.com/office/powerpoint/2010/main" val="923248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23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964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278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55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371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012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085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272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201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69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C8B129-B8C6-4FFD-BAE3-AC5070C4D8D9}" type="slidenum">
              <a:rPr lang="en-US" smtClean="0"/>
              <a:t>3</a:t>
            </a:fld>
            <a:endParaRPr lang="en-US"/>
          </a:p>
        </p:txBody>
      </p:sp>
    </p:spTree>
    <p:extLst>
      <p:ext uri="{BB962C8B-B14F-4D97-AF65-F5344CB8AC3E}">
        <p14:creationId xmlns:p14="http://schemas.microsoft.com/office/powerpoint/2010/main" val="968323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C8B129-B8C6-4FFD-BAE3-AC5070C4D8D9}" type="slidenum">
              <a:rPr lang="en-US" smtClean="0"/>
              <a:t>30</a:t>
            </a:fld>
            <a:endParaRPr lang="en-US"/>
          </a:p>
        </p:txBody>
      </p:sp>
    </p:spTree>
    <p:extLst>
      <p:ext uri="{BB962C8B-B14F-4D97-AF65-F5344CB8AC3E}">
        <p14:creationId xmlns:p14="http://schemas.microsoft.com/office/powerpoint/2010/main" val="874237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713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C8B129-B8C6-4FFD-BAE3-AC5070C4D8D9}" type="slidenum">
              <a:rPr lang="en-US" smtClean="0"/>
              <a:t>32</a:t>
            </a:fld>
            <a:endParaRPr lang="en-US"/>
          </a:p>
        </p:txBody>
      </p:sp>
    </p:spTree>
    <p:extLst>
      <p:ext uri="{BB962C8B-B14F-4D97-AF65-F5344CB8AC3E}">
        <p14:creationId xmlns:p14="http://schemas.microsoft.com/office/powerpoint/2010/main" val="2806532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CC5230-5855-400D-905D-0F96E918778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extLst>
      <p:ext uri="{BB962C8B-B14F-4D97-AF65-F5344CB8AC3E}">
        <p14:creationId xmlns:p14="http://schemas.microsoft.com/office/powerpoint/2010/main" val="2311345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65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75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771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923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772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8B129-B8C6-4FFD-BAE3-AC5070C4D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90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2F98-7A32-044A-805D-139DF7792C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4CE0FC0E-BE94-124C-8555-933662132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4DF2B9B8-7B90-7140-BB97-D859EB940D41}"/>
              </a:ext>
            </a:extLst>
          </p:cNvPr>
          <p:cNvSpPr>
            <a:spLocks noGrp="1"/>
          </p:cNvSpPr>
          <p:nvPr>
            <p:ph type="dt" sz="half" idx="10"/>
          </p:nvPr>
        </p:nvSpPr>
        <p:spPr/>
        <p:txBody>
          <a:bodyPr/>
          <a:lstStyle/>
          <a:p>
            <a:fld id="{2395C5C9-164C-46B3-A87E-7660D39D3106}" type="datetime2">
              <a:rPr lang="en-US" smtClean="0"/>
              <a:t>Tuesday, August 17, 2021</a:t>
            </a:fld>
            <a:endParaRPr lang="en-US" dirty="0"/>
          </a:p>
        </p:txBody>
      </p:sp>
      <p:sp>
        <p:nvSpPr>
          <p:cNvPr id="5" name="Footer Placeholder 4">
            <a:extLst>
              <a:ext uri="{FF2B5EF4-FFF2-40B4-BE49-F238E27FC236}">
                <a16:creationId xmlns:a16="http://schemas.microsoft.com/office/drawing/2014/main" id="{76471D0A-25E0-F349-83AA-D157B438C7F5}"/>
              </a:ext>
            </a:extLst>
          </p:cNvPr>
          <p:cNvSpPr>
            <a:spLocks noGrp="1"/>
          </p:cNvSpPr>
          <p:nvPr>
            <p:ph type="ftr" sz="quarter" idx="11"/>
          </p:nvPr>
        </p:nvSpPr>
        <p:spPr/>
        <p:txBody>
          <a:bodyPr/>
          <a:lstStyle/>
          <a:p>
            <a:pPr algn="l"/>
            <a:r>
              <a:rPr lang="en-US"/>
              <a:t>Sample Footer Text</a:t>
            </a:r>
            <a:endParaRPr lang="en-US" dirty="0"/>
          </a:p>
        </p:txBody>
      </p:sp>
      <p:sp>
        <p:nvSpPr>
          <p:cNvPr id="6" name="Slide Number Placeholder 5">
            <a:extLst>
              <a:ext uri="{FF2B5EF4-FFF2-40B4-BE49-F238E27FC236}">
                <a16:creationId xmlns:a16="http://schemas.microsoft.com/office/drawing/2014/main" id="{4068337A-28B5-6745-8D84-0C582C9DA418}"/>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12363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4CA1-33F3-7D44-95E0-A27D1D40380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9173B85-A2D0-7447-BFA7-1B110BA33B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61B5EA6D-AF68-F642-AA5B-3986687EA40A}"/>
              </a:ext>
            </a:extLst>
          </p:cNvPr>
          <p:cNvSpPr>
            <a:spLocks noGrp="1"/>
          </p:cNvSpPr>
          <p:nvPr>
            <p:ph type="dt" sz="half" idx="10"/>
          </p:nvPr>
        </p:nvSpPr>
        <p:spPr/>
        <p:txBody>
          <a:bodyPr/>
          <a:lstStyle/>
          <a:p>
            <a:fld id="{5B75179A-1E2B-41AB-B400-4F1B4022FAEE}" type="datetime2">
              <a:rPr lang="en-US" smtClean="0"/>
              <a:t>Tuesday, August 17, 2021</a:t>
            </a:fld>
            <a:endParaRPr lang="en-US"/>
          </a:p>
        </p:txBody>
      </p:sp>
      <p:sp>
        <p:nvSpPr>
          <p:cNvPr id="5" name="Footer Placeholder 4">
            <a:extLst>
              <a:ext uri="{FF2B5EF4-FFF2-40B4-BE49-F238E27FC236}">
                <a16:creationId xmlns:a16="http://schemas.microsoft.com/office/drawing/2014/main" id="{4CBF6F17-3BEC-FD46-95F6-C7B10CB7C89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BCB2C9A-47AB-7743-A8BB-60FDC62AED04}"/>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3616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53CB7E-64D2-4841-9CE0-2C88426475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9586615C-9092-E747-9222-22659CA9C8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D59218B-A826-FC4F-A141-D7C76271A050}"/>
              </a:ext>
            </a:extLst>
          </p:cNvPr>
          <p:cNvSpPr>
            <a:spLocks noGrp="1"/>
          </p:cNvSpPr>
          <p:nvPr>
            <p:ph type="dt" sz="half" idx="10"/>
          </p:nvPr>
        </p:nvSpPr>
        <p:spPr/>
        <p:txBody>
          <a:bodyPr/>
          <a:lstStyle/>
          <a:p>
            <a:fld id="{05681D0F-6595-4F14-8EF3-954CD87C797B}" type="datetime2">
              <a:rPr lang="en-US" smtClean="0"/>
              <a:t>Tuesday, August 17, 2021</a:t>
            </a:fld>
            <a:endParaRPr lang="en-US"/>
          </a:p>
        </p:txBody>
      </p:sp>
      <p:sp>
        <p:nvSpPr>
          <p:cNvPr id="5" name="Footer Placeholder 4">
            <a:extLst>
              <a:ext uri="{FF2B5EF4-FFF2-40B4-BE49-F238E27FC236}">
                <a16:creationId xmlns:a16="http://schemas.microsoft.com/office/drawing/2014/main" id="{9AC5E7DF-FEA6-C149-BD5A-55FCF90181F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17EF1E6-B594-904E-8DBC-378C08CA9D39}"/>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63052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8B46FE-F3CF-40B8-8281-BE02294A526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050464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3F79689-2D23-4BD0-8978-85BEC7D42A4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265690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D9D81A2-2FE1-4A2C-ACFA-0A8852EC1CB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3240348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846DB72-1FA3-47E6-AB01-A8D755DB653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800865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1EC10A-FC05-4E39-9DC2-D8ABCEB708D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5114993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467631F-B26E-4135-8E8B-905AC313500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918028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6F088A5-85C5-4E89-B0CB-3C9941F587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7441592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8FDCEB0-7F1F-4238-A0E0-412F98CF796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709006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AD99-A7D8-DD43-A798-C589919CAED2}"/>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1264946-6FDB-2A49-9E5F-1980E3DE1D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CFCC79B-ACDF-2240-A4DE-164769BBA27A}"/>
              </a:ext>
            </a:extLst>
          </p:cNvPr>
          <p:cNvSpPr>
            <a:spLocks noGrp="1"/>
          </p:cNvSpPr>
          <p:nvPr>
            <p:ph type="dt" sz="half" idx="10"/>
          </p:nvPr>
        </p:nvSpPr>
        <p:spPr/>
        <p:txBody>
          <a:bodyPr/>
          <a:lstStyle/>
          <a:p>
            <a:fld id="{4DDCFF8A-AAF8-4A12-8A91-9CA0EAF6CBB9}" type="datetime2">
              <a:rPr lang="en-US" smtClean="0"/>
              <a:t>Tuesday, August 17, 2021</a:t>
            </a:fld>
            <a:endParaRPr lang="en-US" dirty="0"/>
          </a:p>
        </p:txBody>
      </p:sp>
      <p:sp>
        <p:nvSpPr>
          <p:cNvPr id="5" name="Footer Placeholder 4">
            <a:extLst>
              <a:ext uri="{FF2B5EF4-FFF2-40B4-BE49-F238E27FC236}">
                <a16:creationId xmlns:a16="http://schemas.microsoft.com/office/drawing/2014/main" id="{0A51E0C6-F169-2C4F-9302-9BAE428CF7BA}"/>
              </a:ext>
            </a:extLst>
          </p:cNvPr>
          <p:cNvSpPr>
            <a:spLocks noGrp="1"/>
          </p:cNvSpPr>
          <p:nvPr>
            <p:ph type="ftr" sz="quarter" idx="11"/>
          </p:nvPr>
        </p:nvSpPr>
        <p:spPr/>
        <p:txBody>
          <a:bodyPr/>
          <a:lstStyle/>
          <a:p>
            <a:pPr algn="l"/>
            <a:r>
              <a:rPr lang="en-US"/>
              <a:t>Sample Footer Text</a:t>
            </a:r>
            <a:endParaRPr lang="en-US" dirty="0"/>
          </a:p>
        </p:txBody>
      </p:sp>
      <p:sp>
        <p:nvSpPr>
          <p:cNvPr id="6" name="Slide Number Placeholder 5">
            <a:extLst>
              <a:ext uri="{FF2B5EF4-FFF2-40B4-BE49-F238E27FC236}">
                <a16:creationId xmlns:a16="http://schemas.microsoft.com/office/drawing/2014/main" id="{F6CC30AE-64AF-6545-BB1A-2731DE7A758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76654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77733BE-34AE-49A3-AC89-7C7BC707F2F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871929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891E9A7-3C5A-4C90-A40C-87EB1690921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2425273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FC8A360-D88D-433C-9DC7-878AF95DCEC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7709864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94FD4E8-5A66-4ED6-BED1-5D406B5CDE85}"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E4A14E2-822A-413B-852C-E8662074559D}"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949971112"/>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CF95FB-7E80-47CF-902C-804994A15B45}"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E6284DDF-7B46-4764-A47E-A2949F87FE48}"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712758805"/>
      </p:ext>
    </p:extLst>
  </p:cSld>
  <p:clrMapOvr>
    <a:masterClrMapping/>
  </p:clrMapOvr>
  <p:transition spd="slow">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0445B22-9DCF-497F-8F62-12FE63A79E1C}"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4398DB2-DDEF-4D84-BCC9-4656DE72CCFE}"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988395706"/>
      </p:ext>
    </p:extLst>
  </p:cSld>
  <p:clrMapOvr>
    <a:masterClrMapping/>
  </p:clrMapOvr>
  <p:transition spd="slow">
    <p:wedg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89C1EAA-2C59-494E-B061-081B152ABDE7}"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69EF2750-5420-4CEB-B930-1F266B9998D2}"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4936242"/>
      </p:ext>
    </p:extLst>
  </p:cSld>
  <p:clrMapOvr>
    <a:masterClrMapping/>
  </p:clrMapOvr>
  <p:transition spd="slow">
    <p:wedg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5D605BB-03A1-462A-8D25-886B4EDDC340}"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68CC4E1B-92F9-4B89-95AE-E6DA3F2E6583}"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448194617"/>
      </p:ext>
    </p:extLst>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61A5E5F-559B-4983-B691-2D06BEAA090A}"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B8D4269D-277F-46E5-AF66-466DCC59780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270122142"/>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A1FB9D-5A67-4785-A20C-B9F162A7363D}"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76F29159-A383-4721-B967-476B25988A0C}"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611062284"/>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03F3-9587-834E-8A1D-20CA46F726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D0401D95-CA5E-9D4D-BBE3-E08BA95404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104A6-CBDC-B942-AB04-4E348A7D9A27}"/>
              </a:ext>
            </a:extLst>
          </p:cNvPr>
          <p:cNvSpPr>
            <a:spLocks noGrp="1"/>
          </p:cNvSpPr>
          <p:nvPr>
            <p:ph type="dt" sz="half" idx="10"/>
          </p:nvPr>
        </p:nvSpPr>
        <p:spPr/>
        <p:txBody>
          <a:bodyPr/>
          <a:lstStyle/>
          <a:p>
            <a:fld id="{ABCC25C3-021A-4B0B-8F70-0C181FE1CF45}" type="datetime2">
              <a:rPr lang="en-US" smtClean="0"/>
              <a:t>Tuesday, August 17, 2021</a:t>
            </a:fld>
            <a:endParaRPr lang="en-US"/>
          </a:p>
        </p:txBody>
      </p:sp>
      <p:sp>
        <p:nvSpPr>
          <p:cNvPr id="5" name="Footer Placeholder 4">
            <a:extLst>
              <a:ext uri="{FF2B5EF4-FFF2-40B4-BE49-F238E27FC236}">
                <a16:creationId xmlns:a16="http://schemas.microsoft.com/office/drawing/2014/main" id="{7D5D7088-B93D-7743-8632-91339A9D9F40}"/>
              </a:ext>
            </a:extLst>
          </p:cNvPr>
          <p:cNvSpPr>
            <a:spLocks noGrp="1"/>
          </p:cNvSpPr>
          <p:nvPr>
            <p:ph type="ftr" sz="quarter" idx="11"/>
          </p:nvPr>
        </p:nvSpPr>
        <p:spPr/>
        <p:txBody>
          <a:bodyPr/>
          <a:lstStyle/>
          <a:p>
            <a:pPr algn="l"/>
            <a:r>
              <a:rPr lang="en-US"/>
              <a:t>Sample Footer Text</a:t>
            </a:r>
            <a:endParaRPr lang="en-US" dirty="0"/>
          </a:p>
        </p:txBody>
      </p:sp>
      <p:sp>
        <p:nvSpPr>
          <p:cNvPr id="6" name="Slide Number Placeholder 5">
            <a:extLst>
              <a:ext uri="{FF2B5EF4-FFF2-40B4-BE49-F238E27FC236}">
                <a16:creationId xmlns:a16="http://schemas.microsoft.com/office/drawing/2014/main" id="{0D963962-7341-0749-A9ED-0C62C4F082B3}"/>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588767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C533B40-4C6E-4FE9-A279-708F5A15BA9F}"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4E1E2861-4F3C-4A7F-8FC3-2A04478E12A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219259360"/>
      </p:ext>
    </p:extLst>
  </p:cSld>
  <p:clrMapOvr>
    <a:masterClrMapping/>
  </p:clrMapOvr>
  <p:transition spd="slow">
    <p:wedg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D6B710-FA92-4F7A-B353-800AF72B7AE8}"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8053138-2486-49B3-B128-5053DF5DEC31}"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234620961"/>
      </p:ext>
    </p:extLst>
  </p:cSld>
  <p:clrMapOvr>
    <a:masterClrMapping/>
  </p:clrMapOvr>
  <p:transition spd="slow">
    <p:wedg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6200A7-4ED2-4E4D-91CF-93B132DE1371}"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A2FC3B3-CA23-4F35-937C-1CDBAABFAFBD}"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609886789"/>
      </p:ext>
    </p:extLst>
  </p:cSld>
  <p:clrMapOvr>
    <a:masterClrMapping/>
  </p:clrMapOvr>
  <p:transition spd="slow">
    <p:wedg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310A03-BDC8-4F6D-95EE-E41DB11D22C0}"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39C4CC7-5CA2-426E-8698-DE8CF2053883}"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676643971"/>
      </p:ext>
    </p:extLst>
  </p:cSld>
  <p:clrMapOvr>
    <a:masterClrMapping/>
  </p:clrMapOvr>
  <p:transition spd="slow">
    <p:wedg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êu đề, Văn bản và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p>
            <a:r>
              <a:rPr lang="vi-VN" smtClean="0"/>
              <a:t>Bấm &amp; sửa kiểu tiêu đề</a:t>
            </a:r>
            <a:endParaRPr lang="en-US"/>
          </a:p>
        </p:txBody>
      </p:sp>
      <p:sp>
        <p:nvSpPr>
          <p:cNvPr id="3" name="Chỗ dành sẵn cho Văn bản 2"/>
          <p:cNvSpPr>
            <a:spLocks noGrp="1"/>
          </p:cNvSpPr>
          <p:nvPr>
            <p:ph type="body" sz="half" idx="1"/>
          </p:nvPr>
        </p:nvSpPr>
        <p:spPr>
          <a:xfrm>
            <a:off x="609600" y="1066801"/>
            <a:ext cx="5384800" cy="3700463"/>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ội dung 3"/>
          <p:cNvSpPr>
            <a:spLocks noGrp="1"/>
          </p:cNvSpPr>
          <p:nvPr>
            <p:ph sz="half" idx="2"/>
          </p:nvPr>
        </p:nvSpPr>
        <p:spPr>
          <a:xfrm>
            <a:off x="6197600" y="1066801"/>
            <a:ext cx="5384800" cy="3700463"/>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Date Placeholder 3"/>
          <p:cNvSpPr>
            <a:spLocks noGrp="1"/>
          </p:cNvSpPr>
          <p:nvPr>
            <p:ph type="dt" sz="half" idx="10"/>
          </p:nvPr>
        </p:nvSpPr>
        <p:spPr/>
        <p:txBody>
          <a:bodyPr/>
          <a:lstStyle>
            <a:lvl1pPr>
              <a:defRPr/>
            </a:lvl1pPr>
          </a:lstStyle>
          <a:p>
            <a:pPr>
              <a:defRPr/>
            </a:pPr>
            <a:fld id="{0E2EF0F4-3A48-49B1-98C0-FF337FE37572}"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650CDAA6-A5A2-44E8-8C74-EF4C332272CA}"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138623201"/>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6814-116D-B843-BEF8-C8E2F941CD8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A5DAB7D4-377E-3347-8BE7-7F3FC9279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71393DDA-0E33-814B-A76E-9E1A6D36E0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2DF57739-0AA2-F646-95FA-60E12F5FAB56}"/>
              </a:ext>
            </a:extLst>
          </p:cNvPr>
          <p:cNvSpPr>
            <a:spLocks noGrp="1"/>
          </p:cNvSpPr>
          <p:nvPr>
            <p:ph type="dt" sz="half" idx="10"/>
          </p:nvPr>
        </p:nvSpPr>
        <p:spPr/>
        <p:txBody>
          <a:bodyPr/>
          <a:lstStyle/>
          <a:p>
            <a:fld id="{0C23D88D-8CEC-4ED9-A53B-5596187D9A16}" type="datetime2">
              <a:rPr lang="en-US" smtClean="0"/>
              <a:t>Tuesday, August 17, 2021</a:t>
            </a:fld>
            <a:endParaRPr lang="en-US"/>
          </a:p>
        </p:txBody>
      </p:sp>
      <p:sp>
        <p:nvSpPr>
          <p:cNvPr id="6" name="Footer Placeholder 5">
            <a:extLst>
              <a:ext uri="{FF2B5EF4-FFF2-40B4-BE49-F238E27FC236}">
                <a16:creationId xmlns:a16="http://schemas.microsoft.com/office/drawing/2014/main" id="{70A216D7-142F-2842-8320-72CE8A7C5203}"/>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6110C8A-9D87-5140-83C9-313B018E6F39}"/>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56242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3026-D18E-674F-92F5-367ADB8DCEFA}"/>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242C4A2C-80E1-5A46-9669-31093A2F3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8922DA-A26C-9E4E-8B6E-A55153E4A4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04BA6FF7-F528-6942-A67B-295490B757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3226A-8795-BB44-BBF0-EBA44DA324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A6174A5-4137-1649-9581-D79565D8E083}"/>
              </a:ext>
            </a:extLst>
          </p:cNvPr>
          <p:cNvSpPr>
            <a:spLocks noGrp="1"/>
          </p:cNvSpPr>
          <p:nvPr>
            <p:ph type="dt" sz="half" idx="10"/>
          </p:nvPr>
        </p:nvSpPr>
        <p:spPr/>
        <p:txBody>
          <a:bodyPr/>
          <a:lstStyle/>
          <a:p>
            <a:fld id="{D2CCD382-DFDA-4722-A27A-59C21AD112F2}" type="datetime2">
              <a:rPr lang="en-US" smtClean="0"/>
              <a:t>Tuesday, August 17, 2021</a:t>
            </a:fld>
            <a:endParaRPr lang="en-US"/>
          </a:p>
        </p:txBody>
      </p:sp>
      <p:sp>
        <p:nvSpPr>
          <p:cNvPr id="8" name="Footer Placeholder 7">
            <a:extLst>
              <a:ext uri="{FF2B5EF4-FFF2-40B4-BE49-F238E27FC236}">
                <a16:creationId xmlns:a16="http://schemas.microsoft.com/office/drawing/2014/main" id="{39EB3245-AFDE-5448-9129-AAD75C9BFF61}"/>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DBF3378-103B-244A-BF5D-C35E8E497099}"/>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36093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F42E-542B-F34F-82BC-B9C3E8F2FCF7}"/>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F712A913-F3CC-554C-8C59-4E21B9791349}"/>
              </a:ext>
            </a:extLst>
          </p:cNvPr>
          <p:cNvSpPr>
            <a:spLocks noGrp="1"/>
          </p:cNvSpPr>
          <p:nvPr>
            <p:ph type="dt" sz="half" idx="10"/>
          </p:nvPr>
        </p:nvSpPr>
        <p:spPr/>
        <p:txBody>
          <a:bodyPr/>
          <a:lstStyle/>
          <a:p>
            <a:fld id="{22F2A30D-1C09-413F-AAB1-38F366000715}" type="datetime2">
              <a:rPr lang="en-US" smtClean="0"/>
              <a:t>Tuesday, August 17, 2021</a:t>
            </a:fld>
            <a:endParaRPr lang="en-US"/>
          </a:p>
        </p:txBody>
      </p:sp>
      <p:sp>
        <p:nvSpPr>
          <p:cNvPr id="4" name="Footer Placeholder 3">
            <a:extLst>
              <a:ext uri="{FF2B5EF4-FFF2-40B4-BE49-F238E27FC236}">
                <a16:creationId xmlns:a16="http://schemas.microsoft.com/office/drawing/2014/main" id="{F0E69203-ADEE-CD46-BCE4-0BB63B3A147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AD96261-B0E4-7146-8CE9-B4A91D424E9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24802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878B07-A681-DA48-A753-180E4220F3FC}"/>
              </a:ext>
            </a:extLst>
          </p:cNvPr>
          <p:cNvSpPr>
            <a:spLocks noGrp="1"/>
          </p:cNvSpPr>
          <p:nvPr>
            <p:ph type="dt" sz="half" idx="10"/>
          </p:nvPr>
        </p:nvSpPr>
        <p:spPr/>
        <p:txBody>
          <a:bodyPr/>
          <a:lstStyle/>
          <a:p>
            <a:fld id="{6DB82B9C-D65E-4F64-95C3-B10F3B00F0D9}" type="datetime2">
              <a:rPr lang="en-US" smtClean="0"/>
              <a:t>Tuesday, August 17, 2021</a:t>
            </a:fld>
            <a:endParaRPr lang="en-US"/>
          </a:p>
        </p:txBody>
      </p:sp>
      <p:sp>
        <p:nvSpPr>
          <p:cNvPr id="3" name="Footer Placeholder 2">
            <a:extLst>
              <a:ext uri="{FF2B5EF4-FFF2-40B4-BE49-F238E27FC236}">
                <a16:creationId xmlns:a16="http://schemas.microsoft.com/office/drawing/2014/main" id="{C7470F18-A6A9-5844-B955-C33C45F803D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4D0E803F-48F5-5A43-A67F-8CA79AA9ADE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822702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D562-0CD9-5347-A156-DD943ECFC7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63C3D308-F944-8D40-9C37-7FF9602C43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460F944B-5D8E-E74A-954E-B628B5063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D5F15-307E-1E40-AB1A-1081A2780AE2}"/>
              </a:ext>
            </a:extLst>
          </p:cNvPr>
          <p:cNvSpPr>
            <a:spLocks noGrp="1"/>
          </p:cNvSpPr>
          <p:nvPr>
            <p:ph type="dt" sz="half" idx="10"/>
          </p:nvPr>
        </p:nvSpPr>
        <p:spPr/>
        <p:txBody>
          <a:bodyPr/>
          <a:lstStyle/>
          <a:p>
            <a:fld id="{B7F5FDCC-6AAC-4A08-B9E0-3793AB5E64C3}" type="datetime2">
              <a:rPr lang="en-US" smtClean="0"/>
              <a:t>Tuesday, August 17, 2021</a:t>
            </a:fld>
            <a:endParaRPr lang="en-US"/>
          </a:p>
        </p:txBody>
      </p:sp>
      <p:sp>
        <p:nvSpPr>
          <p:cNvPr id="6" name="Footer Placeholder 5">
            <a:extLst>
              <a:ext uri="{FF2B5EF4-FFF2-40B4-BE49-F238E27FC236}">
                <a16:creationId xmlns:a16="http://schemas.microsoft.com/office/drawing/2014/main" id="{8DF31A5E-F8A6-EC46-B65C-59BFABE8E8D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3777A25-F2B6-8F42-B81C-545E0C40F02A}"/>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3090598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1208-AE86-BA44-BB7F-FB653BDB54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0A914FAA-BA02-4849-B908-2AE8E18BF6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43B2797B-6C82-614F-9EDC-B94166643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D9380B-7679-4548-B6C6-79AB7D6A101F}"/>
              </a:ext>
            </a:extLst>
          </p:cNvPr>
          <p:cNvSpPr>
            <a:spLocks noGrp="1"/>
          </p:cNvSpPr>
          <p:nvPr>
            <p:ph type="dt" sz="half" idx="10"/>
          </p:nvPr>
        </p:nvSpPr>
        <p:spPr/>
        <p:txBody>
          <a:bodyPr/>
          <a:lstStyle/>
          <a:p>
            <a:fld id="{349FE94D-439C-40F1-900E-BC07940E3988}" type="datetime2">
              <a:rPr lang="en-US" smtClean="0"/>
              <a:t>Tuesday, August 17, 2021</a:t>
            </a:fld>
            <a:endParaRPr lang="en-US"/>
          </a:p>
        </p:txBody>
      </p:sp>
      <p:sp>
        <p:nvSpPr>
          <p:cNvPr id="6" name="Footer Placeholder 5">
            <a:extLst>
              <a:ext uri="{FF2B5EF4-FFF2-40B4-BE49-F238E27FC236}">
                <a16:creationId xmlns:a16="http://schemas.microsoft.com/office/drawing/2014/main" id="{ACFCE68A-A03B-5B46-B04A-73D4549EFEB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912A2623-C3BC-4F4A-A424-15DE6F2B0B19}"/>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36780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502E66-77E1-FA4E-95C4-AB4A5F9D6F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B49C69C-F859-9245-B183-F94165FC71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78AE6DF-BC9C-7044-93C9-30DEC7688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A2CF1-0EB2-4673-802D-3371233E4A77}" type="datetime2">
              <a:rPr lang="en-US" smtClean="0"/>
              <a:t>Tuesday, August 17, 2021</a:t>
            </a:fld>
            <a:endParaRPr lang="en-US" dirty="0"/>
          </a:p>
        </p:txBody>
      </p:sp>
      <p:sp>
        <p:nvSpPr>
          <p:cNvPr id="5" name="Footer Placeholder 4">
            <a:extLst>
              <a:ext uri="{FF2B5EF4-FFF2-40B4-BE49-F238E27FC236}">
                <a16:creationId xmlns:a16="http://schemas.microsoft.com/office/drawing/2014/main" id="{78AA78DE-0D79-AC42-A294-4FB3D518BA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Sample Footer Text</a:t>
            </a:r>
            <a:endParaRPr lang="en-US" dirty="0"/>
          </a:p>
        </p:txBody>
      </p:sp>
      <p:sp>
        <p:nvSpPr>
          <p:cNvPr id="6" name="Slide Number Placeholder 5">
            <a:extLst>
              <a:ext uri="{FF2B5EF4-FFF2-40B4-BE49-F238E27FC236}">
                <a16:creationId xmlns:a16="http://schemas.microsoft.com/office/drawing/2014/main" id="{E8F14C77-0EAD-084F-92AB-504603235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372910093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15EB2AC-1DD2-4990-888B-3C94A87CEBC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2529171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BBF64F5-2677-4CD8-9CFB-5878CD2E54C2}" type="datetimeFigureOut">
              <a:rPr lang="en-US" smtClean="0">
                <a:solidFill>
                  <a:prstClr val="black">
                    <a:tint val="75000"/>
                  </a:prstClr>
                </a:solidFill>
              </a:rPr>
              <a:pPr>
                <a:defRPr/>
              </a:pPr>
              <a:t>8/17/2021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B44BC8CE-3975-451E-B06D-F0FC7CBC99A4}"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94537061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ransition spd="slow">
    <p:wedg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hyperlink" Target="https://laodong.vn/kinh-te/kinh-te-so-viet-nam-vi-sao-chua-nhieu-startup-ki-lan-cong-nghe-877317.ldo"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https://laodong.vn/kinh-te/kinh-te-so-viet-nam-du-lich-gay-con-lai-tang-truong-kha-quan-853772.ldo"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Cục</a:t>
            </a:r>
            <a:endParaRPr lang="en-US" dirty="0"/>
          </a:p>
        </p:txBody>
      </p:sp>
      <p:sp>
        <p:nvSpPr>
          <p:cNvPr id="11" name="Title 1">
            <a:extLst>
              <a:ext uri="{FF2B5EF4-FFF2-40B4-BE49-F238E27FC236}">
                <a16:creationId xmlns:a16="http://schemas.microsoft.com/office/drawing/2014/main" id="{E8144544-E7A3-1D48-AAD3-33A8CB6647B9}"/>
              </a:ext>
            </a:extLst>
          </p:cNvPr>
          <p:cNvSpPr txBox="1">
            <a:spLocks/>
          </p:cNvSpPr>
          <p:nvPr/>
        </p:nvSpPr>
        <p:spPr>
          <a:xfrm>
            <a:off x="1357746" y="4560570"/>
            <a:ext cx="9938903" cy="9800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x-none" sz="40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0" y="0"/>
            <a:ext cx="12191999" cy="6858000"/>
          </a:xfrm>
          <a:prstGeom prst="rect">
            <a:avLst/>
          </a:prstGeom>
        </p:spPr>
      </p:pic>
      <p:pic>
        <p:nvPicPr>
          <p:cNvPr id="10" name="Picture 9"/>
          <p:cNvPicPr>
            <a:picLocks noChangeAspect="1"/>
          </p:cNvPicPr>
          <p:nvPr/>
        </p:nvPicPr>
        <p:blipFill>
          <a:blip r:embed="rId4"/>
          <a:stretch>
            <a:fillRect/>
          </a:stretch>
        </p:blipFill>
        <p:spPr>
          <a:xfrm>
            <a:off x="160020" y="1028700"/>
            <a:ext cx="12012930" cy="2055882"/>
          </a:xfrm>
          <a:prstGeom prst="rect">
            <a:avLst/>
          </a:prstGeom>
        </p:spPr>
      </p:pic>
      <p:pic>
        <p:nvPicPr>
          <p:cNvPr id="17" name="Picture 16"/>
          <p:cNvPicPr>
            <a:picLocks noChangeAspect="1"/>
          </p:cNvPicPr>
          <p:nvPr/>
        </p:nvPicPr>
        <p:blipFill>
          <a:blip r:embed="rId5"/>
          <a:stretch>
            <a:fillRect/>
          </a:stretch>
        </p:blipFill>
        <p:spPr>
          <a:xfrm>
            <a:off x="-1" y="6240780"/>
            <a:ext cx="12192000" cy="906730"/>
          </a:xfrm>
          <a:prstGeom prst="rect">
            <a:avLst/>
          </a:prstGeom>
        </p:spPr>
      </p:pic>
    </p:spTree>
    <p:extLst>
      <p:ext uri="{BB962C8B-B14F-4D97-AF65-F5344CB8AC3E}">
        <p14:creationId xmlns:p14="http://schemas.microsoft.com/office/powerpoint/2010/main" val="1371624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fltVal val="0"/>
                                          </p:val>
                                        </p:tav>
                                        <p:tav tm="100000">
                                          <p:val>
                                            <p:strVal val="#ppt_w"/>
                                          </p:val>
                                        </p:tav>
                                      </p:tavLst>
                                    </p:anim>
                                    <p:anim calcmode="lin" valueType="num">
                                      <p:cBhvr>
                                        <p:cTn id="8" dur="3000" fill="hold"/>
                                        <p:tgtEl>
                                          <p:spTgt spid="10"/>
                                        </p:tgtEl>
                                        <p:attrNameLst>
                                          <p:attrName>ppt_h</p:attrName>
                                        </p:attrNameLst>
                                      </p:cBhvr>
                                      <p:tavLst>
                                        <p:tav tm="0">
                                          <p:val>
                                            <p:fltVal val="0"/>
                                          </p:val>
                                        </p:tav>
                                        <p:tav tm="100000">
                                          <p:val>
                                            <p:strVal val="#ppt_h"/>
                                          </p:val>
                                        </p:tav>
                                      </p:tavLst>
                                    </p:anim>
                                    <p:anim calcmode="lin" valueType="num">
                                      <p:cBhvr>
                                        <p:cTn id="9" dur="3000" fill="hold"/>
                                        <p:tgtEl>
                                          <p:spTgt spid="10"/>
                                        </p:tgtEl>
                                        <p:attrNameLst>
                                          <p:attrName>style.rotation</p:attrName>
                                        </p:attrNameLst>
                                      </p:cBhvr>
                                      <p:tavLst>
                                        <p:tav tm="0">
                                          <p:val>
                                            <p:fltVal val="90"/>
                                          </p:val>
                                        </p:tav>
                                        <p:tav tm="100000">
                                          <p:val>
                                            <p:fltVal val="0"/>
                                          </p:val>
                                        </p:tav>
                                      </p:tavLst>
                                    </p:anim>
                                    <p:animEffect transition="in" filter="fade">
                                      <p:cBhvr>
                                        <p:cTn id="10"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4800601" y="394970"/>
            <a:ext cx="668433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CHƯƠNG TRÌNH CHUYỂN ĐỔI SỐ QUỐC GIA</a:t>
            </a:r>
            <a:r>
              <a:rPr kumimoji="0" lang="en-US" altLang="en-US" sz="2300" b="0"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 </a:t>
            </a:r>
            <a:endParaRPr kumimoji="0" lang="en-US" altLang="en-US" sz="2300" b="0" i="0" u="none" strike="noStrike" kern="1200" cap="none" spc="0" normalizeH="0" baseline="0" noProof="0">
              <a:ln>
                <a:noFill/>
              </a:ln>
              <a:solidFill>
                <a:srgbClr val="000099"/>
              </a:solidFill>
              <a:effectLst/>
              <a:uLnTx/>
              <a:uFillTx/>
              <a:latin typeface="Times New Roman" panose="02020603050405020304" pitchFamily="18" charset="0"/>
              <a:ea typeface="+mn-ea"/>
              <a:cs typeface="+mn-cs"/>
            </a:endParaRPr>
          </a:p>
        </p:txBody>
      </p:sp>
      <p:grpSp>
        <p:nvGrpSpPr>
          <p:cNvPr id="10244" name="Group 46"/>
          <p:cNvGrpSpPr>
            <a:grpSpLocks/>
          </p:cNvGrpSpPr>
          <p:nvPr/>
        </p:nvGrpSpPr>
        <p:grpSpPr bwMode="auto">
          <a:xfrm>
            <a:off x="227400" y="1165860"/>
            <a:ext cx="12006179" cy="685800"/>
            <a:chOff x="1296" y="1824"/>
            <a:chExt cx="3020" cy="432"/>
          </a:xfrm>
        </p:grpSpPr>
        <p:sp>
          <p:nvSpPr>
            <p:cNvPr id="5"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7" name="Text Box 49"/>
            <p:cNvSpPr txBox="1">
              <a:spLocks noChangeArrowheads="1"/>
            </p:cNvSpPr>
            <p:nvPr/>
          </p:nvSpPr>
          <p:spPr bwMode="gray">
            <a:xfrm>
              <a:off x="1691" y="1864"/>
              <a:ext cx="262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smtClean="0">
                  <a:solidFill>
                    <a:srgbClr val="FF0000"/>
                  </a:solidFill>
                  <a:latin typeface="Times New Roman" panose="02020603050405020304" pitchFamily="18" charset="0"/>
                  <a:cs typeface="Times New Roman" panose="02020603050405020304" pitchFamily="18" charset="0"/>
                </a:rPr>
                <a:t>Nhiệm vụ và giải pháp trong</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chương trình chuyển đổi số quốc gia</a:t>
              </a:r>
              <a:endParaRPr kumimoji="0" lang="en-US" alt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
          <p:nvSpPr>
            <p:cNvPr id="10248" name="Text Box 50"/>
            <p:cNvSpPr txBox="1">
              <a:spLocks noChangeArrowheads="1"/>
            </p:cNvSpPr>
            <p:nvPr/>
          </p:nvSpPr>
          <p:spPr bwMode="gray">
            <a:xfrm>
              <a:off x="1440" y="1929"/>
              <a:ext cx="15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grpSp>
      <p:pic>
        <p:nvPicPr>
          <p:cNvPr id="3" name="Picture 2"/>
          <p:cNvPicPr>
            <a:picLocks noChangeAspect="1"/>
          </p:cNvPicPr>
          <p:nvPr/>
        </p:nvPicPr>
        <p:blipFill>
          <a:blip r:embed="rId4"/>
          <a:stretch>
            <a:fillRect/>
          </a:stretch>
        </p:blipFill>
        <p:spPr>
          <a:xfrm>
            <a:off x="27402" y="1936433"/>
            <a:ext cx="2037865" cy="4847411"/>
          </a:xfrm>
          <a:prstGeom prst="rect">
            <a:avLst/>
          </a:prstGeom>
        </p:spPr>
      </p:pic>
      <p:grpSp>
        <p:nvGrpSpPr>
          <p:cNvPr id="25" name="Group 39"/>
          <p:cNvGrpSpPr>
            <a:grpSpLocks/>
          </p:cNvGrpSpPr>
          <p:nvPr/>
        </p:nvGrpSpPr>
        <p:grpSpPr bwMode="auto">
          <a:xfrm>
            <a:off x="1611450" y="1955799"/>
            <a:ext cx="494060" cy="593602"/>
            <a:chOff x="192" y="1389"/>
            <a:chExt cx="1684" cy="1683"/>
          </a:xfrm>
        </p:grpSpPr>
        <p:sp>
          <p:nvSpPr>
            <p:cNvPr id="26" name="Oval 25"/>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grpSp>
          <p:nvGrpSpPr>
            <p:cNvPr id="27" name="Group 38"/>
            <p:cNvGrpSpPr>
              <a:grpSpLocks/>
            </p:cNvGrpSpPr>
            <p:nvPr/>
          </p:nvGrpSpPr>
          <p:grpSpPr bwMode="auto">
            <a:xfrm>
              <a:off x="302" y="1498"/>
              <a:ext cx="1469" cy="1469"/>
              <a:chOff x="302" y="1498"/>
              <a:chExt cx="1469" cy="1469"/>
            </a:xfrm>
          </p:grpSpPr>
          <p:sp>
            <p:nvSpPr>
              <p:cNvPr id="28"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29"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30"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 Box 31"/>
              <p:cNvSpPr txBox="1">
                <a:spLocks noChangeArrowheads="1"/>
              </p:cNvSpPr>
              <p:nvPr/>
            </p:nvSpPr>
            <p:spPr bwMode="gray">
              <a:xfrm>
                <a:off x="433" y="1851"/>
                <a:ext cx="1150" cy="747"/>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smtClean="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rPr>
                  <a:t>1</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endParaRPr>
              </a:p>
            </p:txBody>
          </p:sp>
        </p:grpSp>
      </p:grpSp>
      <p:grpSp>
        <p:nvGrpSpPr>
          <p:cNvPr id="43" name="Group 39"/>
          <p:cNvGrpSpPr>
            <a:grpSpLocks/>
          </p:cNvGrpSpPr>
          <p:nvPr/>
        </p:nvGrpSpPr>
        <p:grpSpPr bwMode="auto">
          <a:xfrm>
            <a:off x="1618943" y="2774458"/>
            <a:ext cx="494060" cy="593602"/>
            <a:chOff x="192" y="1389"/>
            <a:chExt cx="1684" cy="1683"/>
          </a:xfrm>
        </p:grpSpPr>
        <p:sp>
          <p:nvSpPr>
            <p:cNvPr id="44" name="Oval 43"/>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grpSp>
          <p:nvGrpSpPr>
            <p:cNvPr id="45" name="Group 38"/>
            <p:cNvGrpSpPr>
              <a:grpSpLocks/>
            </p:cNvGrpSpPr>
            <p:nvPr/>
          </p:nvGrpSpPr>
          <p:grpSpPr bwMode="auto">
            <a:xfrm>
              <a:off x="302" y="1498"/>
              <a:ext cx="1469" cy="1469"/>
              <a:chOff x="302" y="1498"/>
              <a:chExt cx="1469" cy="1469"/>
            </a:xfrm>
          </p:grpSpPr>
          <p:sp>
            <p:nvSpPr>
              <p:cNvPr id="46"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47"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48"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Text Box 31"/>
              <p:cNvSpPr txBox="1">
                <a:spLocks noChangeArrowheads="1"/>
              </p:cNvSpPr>
              <p:nvPr/>
            </p:nvSpPr>
            <p:spPr bwMode="gray">
              <a:xfrm>
                <a:off x="433" y="1851"/>
                <a:ext cx="1150" cy="960"/>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rPr>
                  <a:t>2</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endParaRPr>
              </a:p>
            </p:txBody>
          </p:sp>
        </p:grpSp>
      </p:grpSp>
      <p:grpSp>
        <p:nvGrpSpPr>
          <p:cNvPr id="52" name="Group 39"/>
          <p:cNvGrpSpPr>
            <a:grpSpLocks/>
          </p:cNvGrpSpPr>
          <p:nvPr/>
        </p:nvGrpSpPr>
        <p:grpSpPr bwMode="auto">
          <a:xfrm>
            <a:off x="1622528" y="3599247"/>
            <a:ext cx="494060" cy="593602"/>
            <a:chOff x="192" y="1389"/>
            <a:chExt cx="1684" cy="1683"/>
          </a:xfrm>
        </p:grpSpPr>
        <p:sp>
          <p:nvSpPr>
            <p:cNvPr id="53" name="Oval 52"/>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grpSp>
          <p:nvGrpSpPr>
            <p:cNvPr id="54" name="Group 38"/>
            <p:cNvGrpSpPr>
              <a:grpSpLocks/>
            </p:cNvGrpSpPr>
            <p:nvPr/>
          </p:nvGrpSpPr>
          <p:grpSpPr bwMode="auto">
            <a:xfrm>
              <a:off x="302" y="1498"/>
              <a:ext cx="1469" cy="1469"/>
              <a:chOff x="302" y="1498"/>
              <a:chExt cx="1469" cy="1469"/>
            </a:xfrm>
          </p:grpSpPr>
          <p:sp>
            <p:nvSpPr>
              <p:cNvPr id="55"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56"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57"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Text Box 31"/>
              <p:cNvSpPr txBox="1">
                <a:spLocks noChangeArrowheads="1"/>
              </p:cNvSpPr>
              <p:nvPr/>
            </p:nvSpPr>
            <p:spPr bwMode="gray">
              <a:xfrm>
                <a:off x="433" y="1851"/>
                <a:ext cx="1150" cy="960"/>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rPr>
                  <a:t>3</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endParaRPr>
              </a:p>
            </p:txBody>
          </p:sp>
        </p:grpSp>
      </p:grpSp>
      <p:grpSp>
        <p:nvGrpSpPr>
          <p:cNvPr id="61" name="Group 39"/>
          <p:cNvGrpSpPr>
            <a:grpSpLocks/>
          </p:cNvGrpSpPr>
          <p:nvPr/>
        </p:nvGrpSpPr>
        <p:grpSpPr bwMode="auto">
          <a:xfrm>
            <a:off x="1648612" y="4451879"/>
            <a:ext cx="494060" cy="593602"/>
            <a:chOff x="192" y="1389"/>
            <a:chExt cx="1684" cy="1683"/>
          </a:xfrm>
        </p:grpSpPr>
        <p:sp>
          <p:nvSpPr>
            <p:cNvPr id="62" name="Oval 61"/>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grpSp>
          <p:nvGrpSpPr>
            <p:cNvPr id="63" name="Group 38"/>
            <p:cNvGrpSpPr>
              <a:grpSpLocks/>
            </p:cNvGrpSpPr>
            <p:nvPr/>
          </p:nvGrpSpPr>
          <p:grpSpPr bwMode="auto">
            <a:xfrm>
              <a:off x="302" y="1498"/>
              <a:ext cx="1469" cy="1469"/>
              <a:chOff x="302" y="1498"/>
              <a:chExt cx="1469" cy="1469"/>
            </a:xfrm>
          </p:grpSpPr>
          <p:sp>
            <p:nvSpPr>
              <p:cNvPr id="64"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65"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66"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 Box 31"/>
              <p:cNvSpPr txBox="1">
                <a:spLocks noChangeArrowheads="1"/>
              </p:cNvSpPr>
              <p:nvPr/>
            </p:nvSpPr>
            <p:spPr bwMode="gray">
              <a:xfrm>
                <a:off x="433" y="1851"/>
                <a:ext cx="1150" cy="960"/>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rPr>
                  <a:t>4</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endParaRPr>
              </a:p>
            </p:txBody>
          </p:sp>
        </p:grpSp>
      </p:grpSp>
      <p:grpSp>
        <p:nvGrpSpPr>
          <p:cNvPr id="70" name="Group 39"/>
          <p:cNvGrpSpPr>
            <a:grpSpLocks/>
          </p:cNvGrpSpPr>
          <p:nvPr/>
        </p:nvGrpSpPr>
        <p:grpSpPr bwMode="auto">
          <a:xfrm>
            <a:off x="1619828" y="5302020"/>
            <a:ext cx="494060" cy="593602"/>
            <a:chOff x="192" y="1389"/>
            <a:chExt cx="1684" cy="1683"/>
          </a:xfrm>
        </p:grpSpPr>
        <p:sp>
          <p:nvSpPr>
            <p:cNvPr id="71" name="Oval 70"/>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grpSp>
          <p:nvGrpSpPr>
            <p:cNvPr id="72" name="Group 38"/>
            <p:cNvGrpSpPr>
              <a:grpSpLocks/>
            </p:cNvGrpSpPr>
            <p:nvPr/>
          </p:nvGrpSpPr>
          <p:grpSpPr bwMode="auto">
            <a:xfrm>
              <a:off x="302" y="1498"/>
              <a:ext cx="1469" cy="1469"/>
              <a:chOff x="302" y="1498"/>
              <a:chExt cx="1469" cy="1469"/>
            </a:xfrm>
          </p:grpSpPr>
          <p:sp>
            <p:nvSpPr>
              <p:cNvPr id="73"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74"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75"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Text Box 31"/>
              <p:cNvSpPr txBox="1">
                <a:spLocks noChangeArrowheads="1"/>
              </p:cNvSpPr>
              <p:nvPr/>
            </p:nvSpPr>
            <p:spPr bwMode="gray">
              <a:xfrm>
                <a:off x="433" y="1851"/>
                <a:ext cx="1150" cy="960"/>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rPr>
                  <a:t>5</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endParaRPr>
              </a:p>
            </p:txBody>
          </p:sp>
        </p:grpSp>
      </p:grpSp>
      <p:grpSp>
        <p:nvGrpSpPr>
          <p:cNvPr id="79" name="Group 39"/>
          <p:cNvGrpSpPr>
            <a:grpSpLocks/>
          </p:cNvGrpSpPr>
          <p:nvPr/>
        </p:nvGrpSpPr>
        <p:grpSpPr bwMode="auto">
          <a:xfrm>
            <a:off x="1630121" y="6127933"/>
            <a:ext cx="494060" cy="593602"/>
            <a:chOff x="192" y="1389"/>
            <a:chExt cx="1684" cy="1683"/>
          </a:xfrm>
        </p:grpSpPr>
        <p:sp>
          <p:nvSpPr>
            <p:cNvPr id="80" name="Oval 79"/>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grpSp>
          <p:nvGrpSpPr>
            <p:cNvPr id="81" name="Group 38"/>
            <p:cNvGrpSpPr>
              <a:grpSpLocks/>
            </p:cNvGrpSpPr>
            <p:nvPr/>
          </p:nvGrpSpPr>
          <p:grpSpPr bwMode="auto">
            <a:xfrm>
              <a:off x="302" y="1498"/>
              <a:ext cx="1469" cy="1469"/>
              <a:chOff x="302" y="1498"/>
              <a:chExt cx="1469" cy="1469"/>
            </a:xfrm>
          </p:grpSpPr>
          <p:sp>
            <p:nvSpPr>
              <p:cNvPr id="82"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83"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Arial" charset="0"/>
                </a:endParaRPr>
              </a:p>
            </p:txBody>
          </p:sp>
          <p:sp>
            <p:nvSpPr>
              <p:cNvPr id="84"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Text Box 31"/>
              <p:cNvSpPr txBox="1">
                <a:spLocks noChangeArrowheads="1"/>
              </p:cNvSpPr>
              <p:nvPr/>
            </p:nvSpPr>
            <p:spPr bwMode="gray">
              <a:xfrm>
                <a:off x="433" y="1851"/>
                <a:ext cx="1150" cy="960"/>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rPr>
                  <a:t>6</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ea typeface="+mn-ea"/>
                  <a:cs typeface="Times New Roman" pitchFamily="18" charset="0"/>
                </a:endParaRPr>
              </a:p>
            </p:txBody>
          </p:sp>
        </p:grpSp>
      </p:grpSp>
      <p:sp>
        <p:nvSpPr>
          <p:cNvPr id="97" name="Rectangle 45"/>
          <p:cNvSpPr>
            <a:spLocks noChangeArrowheads="1"/>
          </p:cNvSpPr>
          <p:nvPr/>
        </p:nvSpPr>
        <p:spPr bwMode="auto">
          <a:xfrm>
            <a:off x="2099886" y="1920630"/>
            <a:ext cx="9958763"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smtClean="0">
                <a:ln>
                  <a:noFill/>
                </a:ln>
                <a:solidFill>
                  <a:srgbClr val="000099"/>
                </a:solidFill>
                <a:effectLst/>
                <a:uLnTx/>
                <a:uFillTx/>
                <a:latin typeface="Times New Roman" pitchFamily="18" charset="0"/>
                <a:cs typeface="Times New Roman" pitchFamily="18" charset="0"/>
              </a:rPr>
              <a:t>Chuyển</a:t>
            </a:r>
            <a:r>
              <a:rPr kumimoji="0" lang="en-US" sz="2000" b="1" i="0" u="none" strike="noStrike" kern="0" cap="none" spc="0" normalizeH="0" noProof="0" smtClean="0">
                <a:ln>
                  <a:noFill/>
                </a:ln>
                <a:solidFill>
                  <a:srgbClr val="000099"/>
                </a:solidFill>
                <a:effectLst/>
                <a:uLnTx/>
                <a:uFillTx/>
                <a:latin typeface="Times New Roman" pitchFamily="18" charset="0"/>
                <a:cs typeface="Times New Roman" pitchFamily="18" charset="0"/>
              </a:rPr>
              <a:t> đổi </a:t>
            </a:r>
            <a:r>
              <a:rPr lang="en-US" sz="2000" b="1" kern="0">
                <a:solidFill>
                  <a:srgbClr val="000099"/>
                </a:solidFill>
                <a:latin typeface="Times New Roman" pitchFamily="18" charset="0"/>
                <a:cs typeface="Times New Roman" pitchFamily="18" charset="0"/>
              </a:rPr>
              <a:t>n</a:t>
            </a:r>
            <a:r>
              <a:rPr kumimoji="0" lang="en-US" sz="2000" b="1" i="0" u="none" strike="noStrike" kern="0" cap="none" spc="0" normalizeH="0" baseline="0" noProof="0" smtClean="0">
                <a:ln>
                  <a:noFill/>
                </a:ln>
                <a:solidFill>
                  <a:srgbClr val="000099"/>
                </a:solidFill>
                <a:effectLst/>
                <a:uLnTx/>
                <a:uFillTx/>
                <a:latin typeface="Times New Roman" pitchFamily="18" charset="0"/>
                <a:cs typeface="Times New Roman" pitchFamily="18" charset="0"/>
              </a:rPr>
              <a:t>hận thức. </a:t>
            </a:r>
            <a:endParaRPr kumimoji="0" lang="en-US" sz="2000"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0" cap="none" spc="0" normalizeH="0" baseline="0" noProof="0" dirty="0">
              <a:ln>
                <a:noFill/>
              </a:ln>
              <a:solidFill>
                <a:srgbClr val="0070C0"/>
              </a:solidFill>
              <a:effectLst/>
              <a:uLnTx/>
              <a:uFillTx/>
              <a:latin typeface="Times New Roman" pitchFamily="18" charset="0"/>
              <a:ea typeface="+mn-ea"/>
              <a:cs typeface="+mn-cs"/>
            </a:endParaRPr>
          </a:p>
        </p:txBody>
      </p:sp>
      <p:sp>
        <p:nvSpPr>
          <p:cNvPr id="99" name="Rectangle 45"/>
          <p:cNvSpPr>
            <a:spLocks noChangeArrowheads="1"/>
          </p:cNvSpPr>
          <p:nvPr/>
        </p:nvSpPr>
        <p:spPr bwMode="auto">
          <a:xfrm>
            <a:off x="2115681" y="2770260"/>
            <a:ext cx="9942970"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en-US" sz="2000" b="1" kern="0" smtClean="0">
                <a:solidFill>
                  <a:srgbClr val="000099"/>
                </a:solidFill>
                <a:latin typeface="Times New Roman" pitchFamily="18" charset="0"/>
                <a:cs typeface="Times New Roman" pitchFamily="18" charset="0"/>
              </a:rPr>
              <a:t>Kiến tạo thể chế</a:t>
            </a:r>
            <a:r>
              <a:rPr kumimoji="0" lang="en-US" sz="2000" b="1" i="0" u="none" strike="noStrike" kern="0" cap="none" spc="0" normalizeH="0" baseline="0" noProof="0" smtClean="0">
                <a:ln>
                  <a:noFill/>
                </a:ln>
                <a:solidFill>
                  <a:srgbClr val="000099"/>
                </a:solidFill>
                <a:effectLst/>
                <a:uLnTx/>
                <a:uFillTx/>
                <a:latin typeface="Times New Roman" pitchFamily="18" charset="0"/>
                <a:cs typeface="Times New Roman" pitchFamily="18" charset="0"/>
              </a:rPr>
              <a:t>. </a:t>
            </a:r>
            <a:endParaRPr kumimoji="0" lang="en-US" sz="2000"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0" cap="none" spc="0" normalizeH="0" baseline="0" noProof="0" dirty="0">
              <a:ln>
                <a:noFill/>
              </a:ln>
              <a:solidFill>
                <a:srgbClr val="0070C0"/>
              </a:solidFill>
              <a:effectLst/>
              <a:uLnTx/>
              <a:uFillTx/>
              <a:latin typeface="Times New Roman" pitchFamily="18" charset="0"/>
              <a:ea typeface="+mn-ea"/>
              <a:cs typeface="+mn-cs"/>
            </a:endParaRPr>
          </a:p>
        </p:txBody>
      </p:sp>
      <p:sp>
        <p:nvSpPr>
          <p:cNvPr id="100" name="Rectangle 45"/>
          <p:cNvSpPr>
            <a:spLocks noChangeArrowheads="1"/>
          </p:cNvSpPr>
          <p:nvPr/>
        </p:nvSpPr>
        <p:spPr bwMode="auto">
          <a:xfrm>
            <a:off x="2115681" y="3608460"/>
            <a:ext cx="9942970"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en-US" sz="2000" b="1" kern="0" smtClean="0">
                <a:solidFill>
                  <a:srgbClr val="000099"/>
                </a:solidFill>
                <a:latin typeface="Times New Roman" pitchFamily="18" charset="0"/>
                <a:cs typeface="Times New Roman" pitchFamily="18" charset="0"/>
              </a:rPr>
              <a:t>Phát triển hạ tầng số</a:t>
            </a:r>
            <a:r>
              <a:rPr kumimoji="0" lang="en-US" sz="2000" b="1" i="0" u="none" strike="noStrike" kern="0" cap="none" spc="0" normalizeH="0" baseline="0" noProof="0" smtClean="0">
                <a:ln>
                  <a:noFill/>
                </a:ln>
                <a:solidFill>
                  <a:srgbClr val="000099"/>
                </a:solidFill>
                <a:effectLst/>
                <a:uLnTx/>
                <a:uFillTx/>
                <a:latin typeface="Times New Roman" pitchFamily="18" charset="0"/>
                <a:cs typeface="Times New Roman" pitchFamily="18" charset="0"/>
              </a:rPr>
              <a:t>.</a:t>
            </a:r>
            <a:endParaRPr kumimoji="0" lang="en-US" sz="2000"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0" cap="none" spc="0" normalizeH="0" baseline="0" noProof="0" dirty="0">
              <a:ln>
                <a:noFill/>
              </a:ln>
              <a:solidFill>
                <a:srgbClr val="0070C0"/>
              </a:solidFill>
              <a:effectLst/>
              <a:uLnTx/>
              <a:uFillTx/>
              <a:latin typeface="Times New Roman" pitchFamily="18" charset="0"/>
              <a:ea typeface="+mn-ea"/>
              <a:cs typeface="+mn-cs"/>
            </a:endParaRPr>
          </a:p>
        </p:txBody>
      </p:sp>
      <p:sp>
        <p:nvSpPr>
          <p:cNvPr id="101" name="Rectangle 45"/>
          <p:cNvSpPr>
            <a:spLocks noChangeArrowheads="1"/>
          </p:cNvSpPr>
          <p:nvPr/>
        </p:nvSpPr>
        <p:spPr bwMode="auto">
          <a:xfrm>
            <a:off x="2129225" y="4442143"/>
            <a:ext cx="9929426"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en-US" sz="2000" b="1" kern="0" smtClean="0">
                <a:solidFill>
                  <a:srgbClr val="000099"/>
                </a:solidFill>
                <a:latin typeface="Times New Roman" pitchFamily="18" charset="0"/>
                <a:cs typeface="Times New Roman" pitchFamily="18" charset="0"/>
              </a:rPr>
              <a:t>Phát triển nền tảng số.</a:t>
            </a:r>
            <a:endParaRPr kumimoji="0" lang="en-US" sz="2000"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0" cap="none" spc="0" normalizeH="0" baseline="0" noProof="0" dirty="0">
              <a:ln>
                <a:noFill/>
              </a:ln>
              <a:solidFill>
                <a:srgbClr val="0070C0"/>
              </a:solidFill>
              <a:effectLst/>
              <a:uLnTx/>
              <a:uFillTx/>
              <a:latin typeface="Times New Roman" pitchFamily="18" charset="0"/>
              <a:ea typeface="+mn-ea"/>
              <a:cs typeface="+mn-cs"/>
            </a:endParaRPr>
          </a:p>
        </p:txBody>
      </p:sp>
      <p:sp>
        <p:nvSpPr>
          <p:cNvPr id="102" name="Rectangle 45"/>
          <p:cNvSpPr>
            <a:spLocks noChangeArrowheads="1"/>
          </p:cNvSpPr>
          <p:nvPr/>
        </p:nvSpPr>
        <p:spPr bwMode="auto">
          <a:xfrm>
            <a:off x="2111869" y="5286022"/>
            <a:ext cx="9946781"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smtClean="0">
                <a:ln>
                  <a:noFill/>
                </a:ln>
                <a:solidFill>
                  <a:srgbClr val="000099"/>
                </a:solidFill>
                <a:effectLst/>
                <a:uLnTx/>
                <a:uFillTx/>
                <a:latin typeface="Times New Roman" pitchFamily="18" charset="0"/>
                <a:cs typeface="Times New Roman" pitchFamily="18" charset="0"/>
              </a:rPr>
              <a:t>Tạo</a:t>
            </a:r>
            <a:r>
              <a:rPr kumimoji="0" lang="en-US" sz="2000" b="1" i="0" u="none" strike="noStrike" kern="0" cap="none" spc="0" normalizeH="0" noProof="0" smtClean="0">
                <a:ln>
                  <a:noFill/>
                </a:ln>
                <a:solidFill>
                  <a:srgbClr val="000099"/>
                </a:solidFill>
                <a:effectLst/>
                <a:uLnTx/>
                <a:uFillTx/>
                <a:latin typeface="Times New Roman" pitchFamily="18" charset="0"/>
                <a:cs typeface="Times New Roman" pitchFamily="18" charset="0"/>
              </a:rPr>
              <a:t> lập niềm tin, </a:t>
            </a:r>
            <a:r>
              <a:rPr lang="en-US" sz="2000" b="1" kern="0">
                <a:solidFill>
                  <a:srgbClr val="000099"/>
                </a:solidFill>
                <a:latin typeface="Times New Roman" pitchFamily="18" charset="0"/>
                <a:cs typeface="Times New Roman" pitchFamily="18" charset="0"/>
              </a:rPr>
              <a:t>b</a:t>
            </a:r>
            <a:r>
              <a:rPr kumimoji="0" lang="en-US" sz="2000" b="1" i="0" u="none" strike="noStrike" kern="0" cap="none" spc="0" normalizeH="0" baseline="0" noProof="0" smtClean="0">
                <a:ln>
                  <a:noFill/>
                </a:ln>
                <a:solidFill>
                  <a:srgbClr val="000099"/>
                </a:solidFill>
                <a:effectLst/>
                <a:uLnTx/>
                <a:uFillTx/>
                <a:latin typeface="Times New Roman" pitchFamily="18" charset="0"/>
                <a:cs typeface="Times New Roman" pitchFamily="18" charset="0"/>
              </a:rPr>
              <a:t>ảo đảm an toàn, an ninh mạng. </a:t>
            </a:r>
            <a:endParaRPr kumimoji="0" lang="en-US" sz="2000"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0" cap="none" spc="0" normalizeH="0" baseline="0" noProof="0" dirty="0">
              <a:ln>
                <a:noFill/>
              </a:ln>
              <a:solidFill>
                <a:srgbClr val="0070C0"/>
              </a:solidFill>
              <a:effectLst/>
              <a:uLnTx/>
              <a:uFillTx/>
              <a:latin typeface="Times New Roman" pitchFamily="18" charset="0"/>
            </a:endParaRPr>
          </a:p>
        </p:txBody>
      </p:sp>
      <p:sp>
        <p:nvSpPr>
          <p:cNvPr id="103" name="Rectangle 45"/>
          <p:cNvSpPr>
            <a:spLocks noChangeArrowheads="1"/>
          </p:cNvSpPr>
          <p:nvPr/>
        </p:nvSpPr>
        <p:spPr bwMode="auto">
          <a:xfrm>
            <a:off x="2115679" y="6124222"/>
            <a:ext cx="9942971"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en-US" sz="2000" b="1" kern="0" smtClean="0">
                <a:solidFill>
                  <a:srgbClr val="000099"/>
                </a:solidFill>
                <a:latin typeface="Times New Roman" pitchFamily="18" charset="0"/>
                <a:cs typeface="Times New Roman" pitchFamily="18" charset="0"/>
              </a:rPr>
              <a:t>Hợp tác quốc tế, nghiên cứu, phát triển và đổi mới sang tạo trong môi trường số</a:t>
            </a:r>
            <a:r>
              <a:rPr kumimoji="0" lang="en-US" sz="2000" b="1" i="0" u="none" strike="noStrike" kern="0" cap="none" spc="0" normalizeH="0" baseline="0" noProof="0" smtClean="0">
                <a:ln>
                  <a:noFill/>
                </a:ln>
                <a:solidFill>
                  <a:srgbClr val="000099"/>
                </a:solidFill>
                <a:effectLst/>
                <a:uLnTx/>
                <a:uFillTx/>
                <a:latin typeface="Times New Roman" pitchFamily="18" charset="0"/>
                <a:ea typeface="+mn-ea"/>
                <a:cs typeface="Times New Roman" pitchFamily="18" charset="0"/>
              </a:rPr>
              <a:t>. </a:t>
            </a:r>
            <a:endParaRPr kumimoji="0" lang="en-US" sz="2000" b="1" i="0" u="none" strike="noStrike" kern="0" cap="none" spc="0" normalizeH="0" baseline="0" noProof="0">
              <a:ln>
                <a:noFill/>
              </a:ln>
              <a:solidFill>
                <a:srgbClr val="000099"/>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0" cap="none" spc="0" normalizeH="0" baseline="0" noProof="0" dirty="0">
              <a:ln>
                <a:noFill/>
              </a:ln>
              <a:solidFill>
                <a:srgbClr val="0070C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18979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edge">
                                      <p:cBhvr>
                                        <p:cTn id="7" dur="1000"/>
                                        <p:tgtEl>
                                          <p:spTgt spid="25"/>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barn(inVertical)">
                                      <p:cBhvr>
                                        <p:cTn id="11" dur="1000"/>
                                        <p:tgtEl>
                                          <p:spTgt spid="97"/>
                                        </p:tgtEl>
                                      </p:cBhvr>
                                    </p:animEffect>
                                  </p:childTnLst>
                                </p:cTn>
                              </p:par>
                            </p:childTnLst>
                          </p:cTn>
                        </p:par>
                        <p:par>
                          <p:cTn id="12" fill="hold">
                            <p:stCondLst>
                              <p:cond delay="2000"/>
                            </p:stCondLst>
                            <p:childTnLst>
                              <p:par>
                                <p:cTn id="13" presetID="2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edge">
                                      <p:cBhvr>
                                        <p:cTn id="15" dur="1000"/>
                                        <p:tgtEl>
                                          <p:spTgt spid="43"/>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barn(inVertical)">
                                      <p:cBhvr>
                                        <p:cTn id="19" dur="1000"/>
                                        <p:tgtEl>
                                          <p:spTgt spid="99"/>
                                        </p:tgtEl>
                                      </p:cBhvr>
                                    </p:animEffect>
                                  </p:childTnLst>
                                </p:cTn>
                              </p:par>
                            </p:childTnLst>
                          </p:cTn>
                        </p:par>
                        <p:par>
                          <p:cTn id="20" fill="hold">
                            <p:stCondLst>
                              <p:cond delay="4000"/>
                            </p:stCondLst>
                            <p:childTnLst>
                              <p:par>
                                <p:cTn id="21" presetID="2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edge">
                                      <p:cBhvr>
                                        <p:cTn id="23" dur="1000"/>
                                        <p:tgtEl>
                                          <p:spTgt spid="52"/>
                                        </p:tgtEl>
                                      </p:cBhvr>
                                    </p:animEffect>
                                  </p:childTnLst>
                                </p:cTn>
                              </p:par>
                            </p:childTnLst>
                          </p:cTn>
                        </p:par>
                        <p:par>
                          <p:cTn id="24" fill="hold">
                            <p:stCondLst>
                              <p:cond delay="5000"/>
                            </p:stCondLst>
                            <p:childTnLst>
                              <p:par>
                                <p:cTn id="25" presetID="16" presetClass="entr" presetSubtype="21" fill="hold" grpId="0"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barn(inVertical)">
                                      <p:cBhvr>
                                        <p:cTn id="27" dur="500"/>
                                        <p:tgtEl>
                                          <p:spTgt spid="100"/>
                                        </p:tgtEl>
                                      </p:cBhvr>
                                    </p:animEffect>
                                  </p:childTnLst>
                                </p:cTn>
                              </p:par>
                            </p:childTnLst>
                          </p:cTn>
                        </p:par>
                        <p:par>
                          <p:cTn id="28" fill="hold">
                            <p:stCondLst>
                              <p:cond delay="5500"/>
                            </p:stCondLst>
                            <p:childTnLst>
                              <p:par>
                                <p:cTn id="29" presetID="20" presetClass="entr" presetSubtype="0"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edge">
                                      <p:cBhvr>
                                        <p:cTn id="31" dur="1000"/>
                                        <p:tgtEl>
                                          <p:spTgt spid="61"/>
                                        </p:tgtEl>
                                      </p:cBhvr>
                                    </p:animEffect>
                                  </p:childTnLst>
                                </p:cTn>
                              </p:par>
                            </p:childTnLst>
                          </p:cTn>
                        </p:par>
                        <p:par>
                          <p:cTn id="32" fill="hold">
                            <p:stCondLst>
                              <p:cond delay="6500"/>
                            </p:stCondLst>
                            <p:childTnLst>
                              <p:par>
                                <p:cTn id="33" presetID="16" presetClass="entr" presetSubtype="21" fill="hold" grpId="0" nodeType="after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barn(inVertical)">
                                      <p:cBhvr>
                                        <p:cTn id="35" dur="1000"/>
                                        <p:tgtEl>
                                          <p:spTgt spid="101"/>
                                        </p:tgtEl>
                                      </p:cBhvr>
                                    </p:animEffect>
                                  </p:childTnLst>
                                </p:cTn>
                              </p:par>
                            </p:childTnLst>
                          </p:cTn>
                        </p:par>
                        <p:par>
                          <p:cTn id="36" fill="hold">
                            <p:stCondLst>
                              <p:cond delay="7500"/>
                            </p:stCondLst>
                            <p:childTnLst>
                              <p:par>
                                <p:cTn id="37" presetID="20" presetClass="entr" presetSubtype="0"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edge">
                                      <p:cBhvr>
                                        <p:cTn id="39" dur="1000"/>
                                        <p:tgtEl>
                                          <p:spTgt spid="70"/>
                                        </p:tgtEl>
                                      </p:cBhvr>
                                    </p:animEffect>
                                  </p:childTnLst>
                                </p:cTn>
                              </p:par>
                            </p:childTnLst>
                          </p:cTn>
                        </p:par>
                        <p:par>
                          <p:cTn id="40" fill="hold">
                            <p:stCondLst>
                              <p:cond delay="8500"/>
                            </p:stCondLst>
                            <p:childTnLst>
                              <p:par>
                                <p:cTn id="41" presetID="16" presetClass="entr" presetSubtype="21" fill="hold" grpId="0" nodeType="after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barn(inVertical)">
                                      <p:cBhvr>
                                        <p:cTn id="43" dur="1000"/>
                                        <p:tgtEl>
                                          <p:spTgt spid="102"/>
                                        </p:tgtEl>
                                      </p:cBhvr>
                                    </p:animEffect>
                                  </p:childTnLst>
                                </p:cTn>
                              </p:par>
                            </p:childTnLst>
                          </p:cTn>
                        </p:par>
                        <p:par>
                          <p:cTn id="44" fill="hold">
                            <p:stCondLst>
                              <p:cond delay="9500"/>
                            </p:stCondLst>
                            <p:childTnLst>
                              <p:par>
                                <p:cTn id="45" presetID="20" presetClass="entr" presetSubtype="0"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wedge">
                                      <p:cBhvr>
                                        <p:cTn id="47" dur="1000"/>
                                        <p:tgtEl>
                                          <p:spTgt spid="79"/>
                                        </p:tgtEl>
                                      </p:cBhvr>
                                    </p:animEffect>
                                  </p:childTnLst>
                                </p:cTn>
                              </p:par>
                            </p:childTnLst>
                          </p:cTn>
                        </p:par>
                        <p:par>
                          <p:cTn id="48" fill="hold">
                            <p:stCondLst>
                              <p:cond delay="10500"/>
                            </p:stCondLst>
                            <p:childTnLst>
                              <p:par>
                                <p:cTn id="49" presetID="16" presetClass="entr" presetSubtype="21" fill="hold" grpId="0" nodeType="after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barn(inVertical)">
                                      <p:cBhvr>
                                        <p:cTn id="51"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9" grpId="0" animBg="1"/>
      <p:bldP spid="100" grpId="0" animBg="1"/>
      <p:bldP spid="101" grpId="0" animBg="1"/>
      <p:bldP spid="102" grpId="0" animBg="1"/>
      <p:bldP spid="10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2865759" y="171832"/>
            <a:ext cx="930094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CHƯƠNG TRÌNH CHUYỂN ĐỔI SỐ TỈNH</a:t>
            </a:r>
            <a:r>
              <a:rPr kumimoji="0" lang="en-US" altLang="en-US" sz="2300" b="1" i="0" u="none" strike="noStrike" kern="1200" cap="none" spc="0" normalizeH="0" noProof="0" smtClean="0">
                <a:ln>
                  <a:noFill/>
                </a:ln>
                <a:solidFill>
                  <a:srgbClr val="FF0000"/>
                </a:solidFill>
                <a:effectLst/>
                <a:uLnTx/>
                <a:uFillTx/>
                <a:latin typeface="Times New Roman" panose="02020603050405020304" pitchFamily="18" charset="0"/>
                <a:ea typeface="+mn-ea"/>
                <a:cs typeface="+mn-cs"/>
              </a:rPr>
              <a:t> NINH BÌNH</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300" b="1" baseline="0" smtClean="0">
                <a:solidFill>
                  <a:srgbClr val="FF0000"/>
                </a:solidFill>
                <a:latin typeface="Times New Roman" panose="02020603050405020304" pitchFamily="18" charset="0"/>
              </a:rPr>
              <a:t>(Kế</a:t>
            </a:r>
            <a:r>
              <a:rPr lang="en-US" altLang="en-US" sz="2300" b="1" smtClean="0">
                <a:solidFill>
                  <a:srgbClr val="FF0000"/>
                </a:solidFill>
                <a:latin typeface="Times New Roman" panose="02020603050405020304" pitchFamily="18" charset="0"/>
              </a:rPr>
              <a:t> hoạch số 106/KH-UBND ngày 12/7/2021 của UBND tỉnh Ninh Bình)</a:t>
            </a:r>
            <a:r>
              <a:rPr kumimoji="0" lang="en-US" altLang="en-US" sz="23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 </a:t>
            </a:r>
            <a:endParaRPr kumimoji="0" lang="en-US" altLang="en-US" sz="23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112" name="위쪽 화살표 4103"/>
          <p:cNvSpPr/>
          <p:nvPr/>
        </p:nvSpPr>
        <p:spPr>
          <a:xfrm rot="10800000">
            <a:off x="3291920" y="2871457"/>
            <a:ext cx="5623479" cy="501082"/>
          </a:xfrm>
          <a:custGeom>
            <a:avLst/>
            <a:gdLst>
              <a:gd name="connsiteX0" fmla="*/ 0 w 1974092"/>
              <a:gd name="connsiteY0" fmla="*/ 516678 h 1033355"/>
              <a:gd name="connsiteX1" fmla="*/ 987046 w 1974092"/>
              <a:gd name="connsiteY1" fmla="*/ 0 h 1033355"/>
              <a:gd name="connsiteX2" fmla="*/ 1974092 w 1974092"/>
              <a:gd name="connsiteY2" fmla="*/ 516678 h 1033355"/>
              <a:gd name="connsiteX3" fmla="*/ 1480569 w 1974092"/>
              <a:gd name="connsiteY3" fmla="*/ 516678 h 1033355"/>
              <a:gd name="connsiteX4" fmla="*/ 1480569 w 1974092"/>
              <a:gd name="connsiteY4" fmla="*/ 1033355 h 1033355"/>
              <a:gd name="connsiteX5" fmla="*/ 493523 w 1974092"/>
              <a:gd name="connsiteY5" fmla="*/ 1033355 h 1033355"/>
              <a:gd name="connsiteX6" fmla="*/ 493523 w 1974092"/>
              <a:gd name="connsiteY6" fmla="*/ 516678 h 1033355"/>
              <a:gd name="connsiteX7" fmla="*/ 0 w 1974092"/>
              <a:gd name="connsiteY7" fmla="*/ 516678 h 1033355"/>
              <a:gd name="connsiteX0" fmla="*/ 582241 w 2556333"/>
              <a:gd name="connsiteY0" fmla="*/ 516678 h 1033355"/>
              <a:gd name="connsiteX1" fmla="*/ 1569287 w 2556333"/>
              <a:gd name="connsiteY1" fmla="*/ 0 h 1033355"/>
              <a:gd name="connsiteX2" fmla="*/ 2556333 w 2556333"/>
              <a:gd name="connsiteY2" fmla="*/ 516678 h 1033355"/>
              <a:gd name="connsiteX3" fmla="*/ 2062810 w 2556333"/>
              <a:gd name="connsiteY3" fmla="*/ 516678 h 1033355"/>
              <a:gd name="connsiteX4" fmla="*/ 2062810 w 2556333"/>
              <a:gd name="connsiteY4" fmla="*/ 1033355 h 1033355"/>
              <a:gd name="connsiteX5" fmla="*/ 0 w 2556333"/>
              <a:gd name="connsiteY5" fmla="*/ 1033355 h 1033355"/>
              <a:gd name="connsiteX6" fmla="*/ 1075764 w 2556333"/>
              <a:gd name="connsiteY6" fmla="*/ 516678 h 1033355"/>
              <a:gd name="connsiteX7" fmla="*/ 582241 w 2556333"/>
              <a:gd name="connsiteY7" fmla="*/ 516678 h 1033355"/>
              <a:gd name="connsiteX0" fmla="*/ 582241 w 3219257"/>
              <a:gd name="connsiteY0" fmla="*/ 516678 h 1042320"/>
              <a:gd name="connsiteX1" fmla="*/ 1569287 w 3219257"/>
              <a:gd name="connsiteY1" fmla="*/ 0 h 1042320"/>
              <a:gd name="connsiteX2" fmla="*/ 2556333 w 3219257"/>
              <a:gd name="connsiteY2" fmla="*/ 516678 h 1042320"/>
              <a:gd name="connsiteX3" fmla="*/ 2062810 w 3219257"/>
              <a:gd name="connsiteY3" fmla="*/ 516678 h 1042320"/>
              <a:gd name="connsiteX4" fmla="*/ 3219257 w 3219257"/>
              <a:gd name="connsiteY4" fmla="*/ 1042320 h 1042320"/>
              <a:gd name="connsiteX5" fmla="*/ 0 w 3219257"/>
              <a:gd name="connsiteY5" fmla="*/ 1033355 h 1042320"/>
              <a:gd name="connsiteX6" fmla="*/ 1075764 w 3219257"/>
              <a:gd name="connsiteY6" fmla="*/ 516678 h 1042320"/>
              <a:gd name="connsiteX7" fmla="*/ 582241 w 3219257"/>
              <a:gd name="connsiteY7" fmla="*/ 516678 h 1042320"/>
              <a:gd name="connsiteX0" fmla="*/ 582241 w 3219257"/>
              <a:gd name="connsiteY0" fmla="*/ 516678 h 1042320"/>
              <a:gd name="connsiteX1" fmla="*/ 1569287 w 3219257"/>
              <a:gd name="connsiteY1" fmla="*/ 0 h 1042320"/>
              <a:gd name="connsiteX2" fmla="*/ 2556333 w 3219257"/>
              <a:gd name="connsiteY2" fmla="*/ 516678 h 1042320"/>
              <a:gd name="connsiteX3" fmla="*/ 2062810 w 3219257"/>
              <a:gd name="connsiteY3" fmla="*/ 516678 h 1042320"/>
              <a:gd name="connsiteX4" fmla="*/ 3219257 w 3219257"/>
              <a:gd name="connsiteY4" fmla="*/ 1042320 h 1042320"/>
              <a:gd name="connsiteX5" fmla="*/ 0 w 3219257"/>
              <a:gd name="connsiteY5" fmla="*/ 1033355 h 1042320"/>
              <a:gd name="connsiteX6" fmla="*/ 1075764 w 3219257"/>
              <a:gd name="connsiteY6" fmla="*/ 516678 h 1042320"/>
              <a:gd name="connsiteX7" fmla="*/ 582241 w 3219257"/>
              <a:gd name="connsiteY7" fmla="*/ 516678 h 1042320"/>
              <a:gd name="connsiteX0" fmla="*/ 582241 w 3219257"/>
              <a:gd name="connsiteY0" fmla="*/ 516678 h 1042320"/>
              <a:gd name="connsiteX1" fmla="*/ 1569287 w 3219257"/>
              <a:gd name="connsiteY1" fmla="*/ 0 h 1042320"/>
              <a:gd name="connsiteX2" fmla="*/ 2556333 w 3219257"/>
              <a:gd name="connsiteY2" fmla="*/ 516678 h 1042320"/>
              <a:gd name="connsiteX3" fmla="*/ 2062810 w 3219257"/>
              <a:gd name="connsiteY3" fmla="*/ 516678 h 1042320"/>
              <a:gd name="connsiteX4" fmla="*/ 3219257 w 3219257"/>
              <a:gd name="connsiteY4" fmla="*/ 1042320 h 1042320"/>
              <a:gd name="connsiteX5" fmla="*/ 0 w 3219257"/>
              <a:gd name="connsiteY5" fmla="*/ 1033355 h 1042320"/>
              <a:gd name="connsiteX6" fmla="*/ 1075764 w 3219257"/>
              <a:gd name="connsiteY6" fmla="*/ 516678 h 1042320"/>
              <a:gd name="connsiteX7" fmla="*/ 582241 w 3219257"/>
              <a:gd name="connsiteY7" fmla="*/ 516678 h 1042320"/>
              <a:gd name="connsiteX0" fmla="*/ 582241 w 3219257"/>
              <a:gd name="connsiteY0" fmla="*/ 516678 h 1042320"/>
              <a:gd name="connsiteX1" fmla="*/ 1569287 w 3219257"/>
              <a:gd name="connsiteY1" fmla="*/ 0 h 1042320"/>
              <a:gd name="connsiteX2" fmla="*/ 2556333 w 3219257"/>
              <a:gd name="connsiteY2" fmla="*/ 516678 h 1042320"/>
              <a:gd name="connsiteX3" fmla="*/ 2062810 w 3219257"/>
              <a:gd name="connsiteY3" fmla="*/ 516678 h 1042320"/>
              <a:gd name="connsiteX4" fmla="*/ 3219257 w 3219257"/>
              <a:gd name="connsiteY4" fmla="*/ 1042320 h 1042320"/>
              <a:gd name="connsiteX5" fmla="*/ 0 w 3219257"/>
              <a:gd name="connsiteY5" fmla="*/ 1033355 h 1042320"/>
              <a:gd name="connsiteX6" fmla="*/ 1075764 w 3219257"/>
              <a:gd name="connsiteY6" fmla="*/ 516678 h 1042320"/>
              <a:gd name="connsiteX7" fmla="*/ 582241 w 3219257"/>
              <a:gd name="connsiteY7" fmla="*/ 516678 h 1042320"/>
              <a:gd name="connsiteX0" fmla="*/ 582241 w 3219257"/>
              <a:gd name="connsiteY0" fmla="*/ 516678 h 1042375"/>
              <a:gd name="connsiteX1" fmla="*/ 1569287 w 3219257"/>
              <a:gd name="connsiteY1" fmla="*/ 0 h 1042375"/>
              <a:gd name="connsiteX2" fmla="*/ 2556333 w 3219257"/>
              <a:gd name="connsiteY2" fmla="*/ 516678 h 1042375"/>
              <a:gd name="connsiteX3" fmla="*/ 2062810 w 3219257"/>
              <a:gd name="connsiteY3" fmla="*/ 516678 h 1042375"/>
              <a:gd name="connsiteX4" fmla="*/ 3219257 w 3219257"/>
              <a:gd name="connsiteY4" fmla="*/ 1042320 h 1042375"/>
              <a:gd name="connsiteX5" fmla="*/ 0 w 3219257"/>
              <a:gd name="connsiteY5" fmla="*/ 1033355 h 1042375"/>
              <a:gd name="connsiteX6" fmla="*/ 1075764 w 3219257"/>
              <a:gd name="connsiteY6" fmla="*/ 516678 h 1042375"/>
              <a:gd name="connsiteX7" fmla="*/ 582241 w 3219257"/>
              <a:gd name="connsiteY7" fmla="*/ 516678 h 1042375"/>
              <a:gd name="connsiteX0" fmla="*/ 582241 w 3219257"/>
              <a:gd name="connsiteY0" fmla="*/ 516678 h 1042320"/>
              <a:gd name="connsiteX1" fmla="*/ 1569287 w 3219257"/>
              <a:gd name="connsiteY1" fmla="*/ 0 h 1042320"/>
              <a:gd name="connsiteX2" fmla="*/ 2556333 w 3219257"/>
              <a:gd name="connsiteY2" fmla="*/ 516678 h 1042320"/>
              <a:gd name="connsiteX3" fmla="*/ 2062810 w 3219257"/>
              <a:gd name="connsiteY3" fmla="*/ 516678 h 1042320"/>
              <a:gd name="connsiteX4" fmla="*/ 3219257 w 3219257"/>
              <a:gd name="connsiteY4" fmla="*/ 1042320 h 1042320"/>
              <a:gd name="connsiteX5" fmla="*/ 0 w 3219257"/>
              <a:gd name="connsiteY5" fmla="*/ 1033355 h 1042320"/>
              <a:gd name="connsiteX6" fmla="*/ 1075764 w 3219257"/>
              <a:gd name="connsiteY6" fmla="*/ 516678 h 1042320"/>
              <a:gd name="connsiteX7" fmla="*/ 582241 w 3219257"/>
              <a:gd name="connsiteY7" fmla="*/ 516678 h 1042320"/>
              <a:gd name="connsiteX0" fmla="*/ 582241 w 3219257"/>
              <a:gd name="connsiteY0" fmla="*/ 308161 h 833803"/>
              <a:gd name="connsiteX1" fmla="*/ 1551358 w 3219257"/>
              <a:gd name="connsiteY1" fmla="*/ 0 h 833803"/>
              <a:gd name="connsiteX2" fmla="*/ 2556333 w 3219257"/>
              <a:gd name="connsiteY2" fmla="*/ 308161 h 833803"/>
              <a:gd name="connsiteX3" fmla="*/ 2062810 w 3219257"/>
              <a:gd name="connsiteY3" fmla="*/ 308161 h 833803"/>
              <a:gd name="connsiteX4" fmla="*/ 3219257 w 3219257"/>
              <a:gd name="connsiteY4" fmla="*/ 833803 h 833803"/>
              <a:gd name="connsiteX5" fmla="*/ 0 w 3219257"/>
              <a:gd name="connsiteY5" fmla="*/ 824838 h 833803"/>
              <a:gd name="connsiteX6" fmla="*/ 1075764 w 3219257"/>
              <a:gd name="connsiteY6" fmla="*/ 308161 h 833803"/>
              <a:gd name="connsiteX7" fmla="*/ 582241 w 3219257"/>
              <a:gd name="connsiteY7" fmla="*/ 308161 h 833803"/>
              <a:gd name="connsiteX0" fmla="*/ 755276 w 3219257"/>
              <a:gd name="connsiteY0" fmla="*/ 298536 h 833803"/>
              <a:gd name="connsiteX1" fmla="*/ 1551358 w 3219257"/>
              <a:gd name="connsiteY1" fmla="*/ 0 h 833803"/>
              <a:gd name="connsiteX2" fmla="*/ 2556333 w 3219257"/>
              <a:gd name="connsiteY2" fmla="*/ 308161 h 833803"/>
              <a:gd name="connsiteX3" fmla="*/ 2062810 w 3219257"/>
              <a:gd name="connsiteY3" fmla="*/ 308161 h 833803"/>
              <a:gd name="connsiteX4" fmla="*/ 3219257 w 3219257"/>
              <a:gd name="connsiteY4" fmla="*/ 833803 h 833803"/>
              <a:gd name="connsiteX5" fmla="*/ 0 w 3219257"/>
              <a:gd name="connsiteY5" fmla="*/ 824838 h 833803"/>
              <a:gd name="connsiteX6" fmla="*/ 1075764 w 3219257"/>
              <a:gd name="connsiteY6" fmla="*/ 308161 h 833803"/>
              <a:gd name="connsiteX7" fmla="*/ 755276 w 3219257"/>
              <a:gd name="connsiteY7" fmla="*/ 298536 h 833803"/>
              <a:gd name="connsiteX0" fmla="*/ 755276 w 3219257"/>
              <a:gd name="connsiteY0" fmla="*/ 298536 h 833803"/>
              <a:gd name="connsiteX1" fmla="*/ 1551358 w 3219257"/>
              <a:gd name="connsiteY1" fmla="*/ 0 h 833803"/>
              <a:gd name="connsiteX2" fmla="*/ 2348690 w 3219257"/>
              <a:gd name="connsiteY2" fmla="*/ 317786 h 833803"/>
              <a:gd name="connsiteX3" fmla="*/ 2062810 w 3219257"/>
              <a:gd name="connsiteY3" fmla="*/ 308161 h 833803"/>
              <a:gd name="connsiteX4" fmla="*/ 3219257 w 3219257"/>
              <a:gd name="connsiteY4" fmla="*/ 833803 h 833803"/>
              <a:gd name="connsiteX5" fmla="*/ 0 w 3219257"/>
              <a:gd name="connsiteY5" fmla="*/ 824838 h 833803"/>
              <a:gd name="connsiteX6" fmla="*/ 1075764 w 3219257"/>
              <a:gd name="connsiteY6" fmla="*/ 308161 h 833803"/>
              <a:gd name="connsiteX7" fmla="*/ 755276 w 3219257"/>
              <a:gd name="connsiteY7" fmla="*/ 298536 h 833803"/>
              <a:gd name="connsiteX0" fmla="*/ 776040 w 3219257"/>
              <a:gd name="connsiteY0" fmla="*/ 312973 h 833803"/>
              <a:gd name="connsiteX1" fmla="*/ 1551358 w 3219257"/>
              <a:gd name="connsiteY1" fmla="*/ 0 h 833803"/>
              <a:gd name="connsiteX2" fmla="*/ 2348690 w 3219257"/>
              <a:gd name="connsiteY2" fmla="*/ 317786 h 833803"/>
              <a:gd name="connsiteX3" fmla="*/ 2062810 w 3219257"/>
              <a:gd name="connsiteY3" fmla="*/ 308161 h 833803"/>
              <a:gd name="connsiteX4" fmla="*/ 3219257 w 3219257"/>
              <a:gd name="connsiteY4" fmla="*/ 833803 h 833803"/>
              <a:gd name="connsiteX5" fmla="*/ 0 w 3219257"/>
              <a:gd name="connsiteY5" fmla="*/ 824838 h 833803"/>
              <a:gd name="connsiteX6" fmla="*/ 1075764 w 3219257"/>
              <a:gd name="connsiteY6" fmla="*/ 308161 h 833803"/>
              <a:gd name="connsiteX7" fmla="*/ 776040 w 3219257"/>
              <a:gd name="connsiteY7" fmla="*/ 312973 h 833803"/>
              <a:gd name="connsiteX0" fmla="*/ 776040 w 3219257"/>
              <a:gd name="connsiteY0" fmla="*/ 206532 h 727362"/>
              <a:gd name="connsiteX1" fmla="*/ 1551358 w 3219257"/>
              <a:gd name="connsiteY1" fmla="*/ 0 h 727362"/>
              <a:gd name="connsiteX2" fmla="*/ 2348690 w 3219257"/>
              <a:gd name="connsiteY2" fmla="*/ 211345 h 727362"/>
              <a:gd name="connsiteX3" fmla="*/ 2062810 w 3219257"/>
              <a:gd name="connsiteY3" fmla="*/ 201720 h 727362"/>
              <a:gd name="connsiteX4" fmla="*/ 3219257 w 3219257"/>
              <a:gd name="connsiteY4" fmla="*/ 727362 h 727362"/>
              <a:gd name="connsiteX5" fmla="*/ 0 w 3219257"/>
              <a:gd name="connsiteY5" fmla="*/ 718397 h 727362"/>
              <a:gd name="connsiteX6" fmla="*/ 1075764 w 3219257"/>
              <a:gd name="connsiteY6" fmla="*/ 201720 h 727362"/>
              <a:gd name="connsiteX7" fmla="*/ 776040 w 3219257"/>
              <a:gd name="connsiteY7" fmla="*/ 206532 h 727362"/>
              <a:gd name="connsiteX0" fmla="*/ 776040 w 3219257"/>
              <a:gd name="connsiteY0" fmla="*/ 190156 h 710986"/>
              <a:gd name="connsiteX1" fmla="*/ 1565201 w 3219257"/>
              <a:gd name="connsiteY1" fmla="*/ 0 h 710986"/>
              <a:gd name="connsiteX2" fmla="*/ 2348690 w 3219257"/>
              <a:gd name="connsiteY2" fmla="*/ 194969 h 710986"/>
              <a:gd name="connsiteX3" fmla="*/ 2062810 w 3219257"/>
              <a:gd name="connsiteY3" fmla="*/ 185344 h 710986"/>
              <a:gd name="connsiteX4" fmla="*/ 3219257 w 3219257"/>
              <a:gd name="connsiteY4" fmla="*/ 710986 h 710986"/>
              <a:gd name="connsiteX5" fmla="*/ 0 w 3219257"/>
              <a:gd name="connsiteY5" fmla="*/ 702021 h 710986"/>
              <a:gd name="connsiteX6" fmla="*/ 1075764 w 3219257"/>
              <a:gd name="connsiteY6" fmla="*/ 185344 h 710986"/>
              <a:gd name="connsiteX7" fmla="*/ 776040 w 3219257"/>
              <a:gd name="connsiteY7" fmla="*/ 190156 h 71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257" h="710986">
                <a:moveTo>
                  <a:pt x="776040" y="190156"/>
                </a:moveTo>
                <a:lnTo>
                  <a:pt x="1565201" y="0"/>
                </a:lnTo>
                <a:lnTo>
                  <a:pt x="2348690" y="194969"/>
                </a:lnTo>
                <a:lnTo>
                  <a:pt x="2062810" y="185344"/>
                </a:lnTo>
                <a:cubicBezTo>
                  <a:pt x="2233139" y="495028"/>
                  <a:pt x="2726198" y="688171"/>
                  <a:pt x="3219257" y="710986"/>
                </a:cubicBezTo>
                <a:lnTo>
                  <a:pt x="0" y="702021"/>
                </a:lnTo>
                <a:cubicBezTo>
                  <a:pt x="394447" y="700124"/>
                  <a:pt x="842682" y="465147"/>
                  <a:pt x="1075764" y="185344"/>
                </a:cubicBezTo>
                <a:lnTo>
                  <a:pt x="776040" y="190156"/>
                </a:lnTo>
                <a:close/>
              </a:path>
            </a:pathLst>
          </a:custGeom>
          <a:solidFill>
            <a:srgbClr val="FF0000"/>
          </a:solidFill>
          <a:ln w="25400" cap="flat" cmpd="sng" algn="ctr">
            <a:noFill/>
            <a:prstDash val="solid"/>
          </a:ln>
          <a:effectLst/>
        </p:spPr>
        <p:txBody>
          <a:bodyPr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latinLnBrk="0">
              <a:defRPr/>
            </a:pPr>
            <a:endParaRPr lang="ko-KR" altLang="en-US" dirty="0"/>
          </a:p>
        </p:txBody>
      </p:sp>
      <p:pic>
        <p:nvPicPr>
          <p:cNvPr id="3" name="Picture 2"/>
          <p:cNvPicPr>
            <a:picLocks noChangeAspect="1"/>
          </p:cNvPicPr>
          <p:nvPr/>
        </p:nvPicPr>
        <p:blipFill>
          <a:blip r:embed="rId4"/>
          <a:stretch>
            <a:fillRect/>
          </a:stretch>
        </p:blipFill>
        <p:spPr>
          <a:xfrm>
            <a:off x="1" y="1183282"/>
            <a:ext cx="12166702" cy="5674718"/>
          </a:xfrm>
          <a:prstGeom prst="rect">
            <a:avLst/>
          </a:prstGeom>
        </p:spPr>
      </p:pic>
      <p:pic>
        <p:nvPicPr>
          <p:cNvPr id="4" name="Picture 3"/>
          <p:cNvPicPr>
            <a:picLocks noChangeAspect="1"/>
          </p:cNvPicPr>
          <p:nvPr/>
        </p:nvPicPr>
        <p:blipFill>
          <a:blip r:embed="rId5"/>
          <a:stretch>
            <a:fillRect/>
          </a:stretch>
        </p:blipFill>
        <p:spPr>
          <a:xfrm>
            <a:off x="5022277" y="1149033"/>
            <a:ext cx="2212913" cy="310549"/>
          </a:xfrm>
          <a:prstGeom prst="rect">
            <a:avLst/>
          </a:prstGeom>
        </p:spPr>
      </p:pic>
      <p:pic>
        <p:nvPicPr>
          <p:cNvPr id="5" name="Picture 4"/>
          <p:cNvPicPr>
            <a:picLocks noChangeAspect="1"/>
          </p:cNvPicPr>
          <p:nvPr/>
        </p:nvPicPr>
        <p:blipFill>
          <a:blip r:embed="rId6"/>
          <a:stretch>
            <a:fillRect/>
          </a:stretch>
        </p:blipFill>
        <p:spPr>
          <a:xfrm>
            <a:off x="1" y="1484158"/>
            <a:ext cx="12166701" cy="463963"/>
          </a:xfrm>
          <a:prstGeom prst="rect">
            <a:avLst/>
          </a:prstGeom>
        </p:spPr>
      </p:pic>
      <p:pic>
        <p:nvPicPr>
          <p:cNvPr id="6" name="Picture 5"/>
          <p:cNvPicPr>
            <a:picLocks noChangeAspect="1"/>
          </p:cNvPicPr>
          <p:nvPr/>
        </p:nvPicPr>
        <p:blipFill>
          <a:blip r:embed="rId7"/>
          <a:stretch>
            <a:fillRect/>
          </a:stretch>
        </p:blipFill>
        <p:spPr>
          <a:xfrm>
            <a:off x="1947179" y="1935057"/>
            <a:ext cx="2469094" cy="570616"/>
          </a:xfrm>
          <a:prstGeom prst="rect">
            <a:avLst/>
          </a:prstGeom>
        </p:spPr>
      </p:pic>
      <p:pic>
        <p:nvPicPr>
          <p:cNvPr id="7" name="Picture 6"/>
          <p:cNvPicPr>
            <a:picLocks noChangeAspect="1"/>
          </p:cNvPicPr>
          <p:nvPr/>
        </p:nvPicPr>
        <p:blipFill>
          <a:blip r:embed="rId8"/>
          <a:stretch>
            <a:fillRect/>
          </a:stretch>
        </p:blipFill>
        <p:spPr>
          <a:xfrm>
            <a:off x="4870492" y="1926977"/>
            <a:ext cx="2444708" cy="578695"/>
          </a:xfrm>
          <a:prstGeom prst="rect">
            <a:avLst/>
          </a:prstGeom>
        </p:spPr>
      </p:pic>
      <p:pic>
        <p:nvPicPr>
          <p:cNvPr id="8" name="Picture 7"/>
          <p:cNvPicPr>
            <a:picLocks noChangeAspect="1"/>
          </p:cNvPicPr>
          <p:nvPr/>
        </p:nvPicPr>
        <p:blipFill>
          <a:blip r:embed="rId9"/>
          <a:stretch>
            <a:fillRect/>
          </a:stretch>
        </p:blipFill>
        <p:spPr>
          <a:xfrm>
            <a:off x="7779349" y="1915223"/>
            <a:ext cx="2481287" cy="590449"/>
          </a:xfrm>
          <a:prstGeom prst="rect">
            <a:avLst/>
          </a:prstGeom>
        </p:spPr>
      </p:pic>
      <p:pic>
        <p:nvPicPr>
          <p:cNvPr id="9" name="Picture 8"/>
          <p:cNvPicPr>
            <a:picLocks noChangeAspect="1"/>
          </p:cNvPicPr>
          <p:nvPr/>
        </p:nvPicPr>
        <p:blipFill>
          <a:blip r:embed="rId10"/>
          <a:stretch>
            <a:fillRect/>
          </a:stretch>
        </p:blipFill>
        <p:spPr>
          <a:xfrm>
            <a:off x="-3" y="3196752"/>
            <a:ext cx="12166703" cy="548688"/>
          </a:xfrm>
          <a:prstGeom prst="rect">
            <a:avLst/>
          </a:prstGeom>
        </p:spPr>
      </p:pic>
      <p:pic>
        <p:nvPicPr>
          <p:cNvPr id="10" name="Picture 9"/>
          <p:cNvPicPr>
            <a:picLocks noChangeAspect="1"/>
          </p:cNvPicPr>
          <p:nvPr/>
        </p:nvPicPr>
        <p:blipFill>
          <a:blip r:embed="rId11"/>
          <a:stretch>
            <a:fillRect/>
          </a:stretch>
        </p:blipFill>
        <p:spPr>
          <a:xfrm>
            <a:off x="0" y="3619686"/>
            <a:ext cx="12189561" cy="3339897"/>
          </a:xfrm>
          <a:prstGeom prst="rect">
            <a:avLst/>
          </a:prstGeom>
        </p:spPr>
      </p:pic>
      <p:pic>
        <p:nvPicPr>
          <p:cNvPr id="30" name="Picture 29"/>
          <p:cNvPicPr>
            <a:picLocks noChangeAspect="1"/>
          </p:cNvPicPr>
          <p:nvPr/>
        </p:nvPicPr>
        <p:blipFill>
          <a:blip r:embed="rId5"/>
          <a:stretch>
            <a:fillRect/>
          </a:stretch>
        </p:blipFill>
        <p:spPr>
          <a:xfrm>
            <a:off x="3977640" y="2528533"/>
            <a:ext cx="4240529" cy="633929"/>
          </a:xfrm>
          <a:prstGeom prst="rect">
            <a:avLst/>
          </a:prstGeom>
        </p:spPr>
      </p:pic>
    </p:spTree>
    <p:extLst>
      <p:ext uri="{BB962C8B-B14F-4D97-AF65-F5344CB8AC3E}">
        <p14:creationId xmlns:p14="http://schemas.microsoft.com/office/powerpoint/2010/main" val="2120829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heel(1)">
                                      <p:cBhvr>
                                        <p:cTn id="7" dur="2000"/>
                                        <p:tgtEl>
                                          <p:spTgt spid="112"/>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par>
                          <p:cTn id="15" fill="hold">
                            <p:stCondLst>
                              <p:cond delay="30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2000" fill="hold"/>
                                        <p:tgtEl>
                                          <p:spTgt spid="5"/>
                                        </p:tgtEl>
                                        <p:attrNameLst>
                                          <p:attrName>ppt_w</p:attrName>
                                        </p:attrNameLst>
                                      </p:cBhvr>
                                      <p:tavLst>
                                        <p:tav tm="0">
                                          <p:val>
                                            <p:fltVal val="0"/>
                                          </p:val>
                                        </p:tav>
                                        <p:tav tm="100000">
                                          <p:val>
                                            <p:strVal val="#ppt_w"/>
                                          </p:val>
                                        </p:tav>
                                      </p:tavLst>
                                    </p:anim>
                                    <p:anim calcmode="lin" valueType="num">
                                      <p:cBhvr>
                                        <p:cTn id="19" dur="2000" fill="hold"/>
                                        <p:tgtEl>
                                          <p:spTgt spid="5"/>
                                        </p:tgtEl>
                                        <p:attrNameLst>
                                          <p:attrName>ppt_h</p:attrName>
                                        </p:attrNameLst>
                                      </p:cBhvr>
                                      <p:tavLst>
                                        <p:tav tm="0">
                                          <p:val>
                                            <p:fltVal val="0"/>
                                          </p:val>
                                        </p:tav>
                                        <p:tav tm="100000">
                                          <p:val>
                                            <p:strVal val="#ppt_h"/>
                                          </p:val>
                                        </p:tav>
                                      </p:tavLst>
                                    </p:anim>
                                    <p:anim calcmode="lin" valueType="num">
                                      <p:cBhvr>
                                        <p:cTn id="20" dur="2000" fill="hold"/>
                                        <p:tgtEl>
                                          <p:spTgt spid="5"/>
                                        </p:tgtEl>
                                        <p:attrNameLst>
                                          <p:attrName>style.rotation</p:attrName>
                                        </p:attrNameLst>
                                      </p:cBhvr>
                                      <p:tavLst>
                                        <p:tav tm="0">
                                          <p:val>
                                            <p:fltVal val="90"/>
                                          </p:val>
                                        </p:tav>
                                        <p:tav tm="100000">
                                          <p:val>
                                            <p:fltVal val="0"/>
                                          </p:val>
                                        </p:tav>
                                      </p:tavLst>
                                    </p:anim>
                                    <p:animEffect transition="in" filter="fade">
                                      <p:cBhvr>
                                        <p:cTn id="21" dur="2000"/>
                                        <p:tgtEl>
                                          <p:spTgt spid="5"/>
                                        </p:tgtEl>
                                      </p:cBhvr>
                                    </p:animEffect>
                                  </p:childTnLst>
                                </p:cTn>
                              </p:par>
                            </p:childTnLst>
                          </p:cTn>
                        </p:par>
                        <p:par>
                          <p:cTn id="22" fill="hold">
                            <p:stCondLst>
                              <p:cond delay="5000"/>
                            </p:stCondLst>
                            <p:childTnLst>
                              <p:par>
                                <p:cTn id="23" presetID="3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000" fill="hold"/>
                                        <p:tgtEl>
                                          <p:spTgt spid="6"/>
                                        </p:tgtEl>
                                        <p:attrNameLst>
                                          <p:attrName>ppt_w</p:attrName>
                                        </p:attrNameLst>
                                      </p:cBhvr>
                                      <p:tavLst>
                                        <p:tav tm="0">
                                          <p:val>
                                            <p:fltVal val="0"/>
                                          </p:val>
                                        </p:tav>
                                        <p:tav tm="100000">
                                          <p:val>
                                            <p:strVal val="#ppt_w"/>
                                          </p:val>
                                        </p:tav>
                                      </p:tavLst>
                                    </p:anim>
                                    <p:anim calcmode="lin" valueType="num">
                                      <p:cBhvr>
                                        <p:cTn id="26" dur="2000" fill="hold"/>
                                        <p:tgtEl>
                                          <p:spTgt spid="6"/>
                                        </p:tgtEl>
                                        <p:attrNameLst>
                                          <p:attrName>ppt_h</p:attrName>
                                        </p:attrNameLst>
                                      </p:cBhvr>
                                      <p:tavLst>
                                        <p:tav tm="0">
                                          <p:val>
                                            <p:fltVal val="0"/>
                                          </p:val>
                                        </p:tav>
                                        <p:tav tm="100000">
                                          <p:val>
                                            <p:strVal val="#ppt_h"/>
                                          </p:val>
                                        </p:tav>
                                      </p:tavLst>
                                    </p:anim>
                                    <p:anim calcmode="lin" valueType="num">
                                      <p:cBhvr>
                                        <p:cTn id="27" dur="2000" fill="hold"/>
                                        <p:tgtEl>
                                          <p:spTgt spid="6"/>
                                        </p:tgtEl>
                                        <p:attrNameLst>
                                          <p:attrName>style.rotation</p:attrName>
                                        </p:attrNameLst>
                                      </p:cBhvr>
                                      <p:tavLst>
                                        <p:tav tm="0">
                                          <p:val>
                                            <p:fltVal val="90"/>
                                          </p:val>
                                        </p:tav>
                                        <p:tav tm="100000">
                                          <p:val>
                                            <p:fltVal val="0"/>
                                          </p:val>
                                        </p:tav>
                                      </p:tavLst>
                                    </p:anim>
                                    <p:animEffect transition="in" filter="fade">
                                      <p:cBhvr>
                                        <p:cTn id="28" dur="2000"/>
                                        <p:tgtEl>
                                          <p:spTgt spid="6"/>
                                        </p:tgtEl>
                                      </p:cBhvr>
                                    </p:animEffect>
                                  </p:childTnLst>
                                </p:cTn>
                              </p:par>
                            </p:childTnLst>
                          </p:cTn>
                        </p:par>
                        <p:par>
                          <p:cTn id="29" fill="hold">
                            <p:stCondLst>
                              <p:cond delay="7000"/>
                            </p:stCondLst>
                            <p:childTnLst>
                              <p:par>
                                <p:cTn id="30" presetID="3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0" fill="hold"/>
                                        <p:tgtEl>
                                          <p:spTgt spid="7"/>
                                        </p:tgtEl>
                                        <p:attrNameLst>
                                          <p:attrName>ppt_w</p:attrName>
                                        </p:attrNameLst>
                                      </p:cBhvr>
                                      <p:tavLst>
                                        <p:tav tm="0">
                                          <p:val>
                                            <p:fltVal val="0"/>
                                          </p:val>
                                        </p:tav>
                                        <p:tav tm="100000">
                                          <p:val>
                                            <p:strVal val="#ppt_w"/>
                                          </p:val>
                                        </p:tav>
                                      </p:tavLst>
                                    </p:anim>
                                    <p:anim calcmode="lin" valueType="num">
                                      <p:cBhvr>
                                        <p:cTn id="33" dur="2000" fill="hold"/>
                                        <p:tgtEl>
                                          <p:spTgt spid="7"/>
                                        </p:tgtEl>
                                        <p:attrNameLst>
                                          <p:attrName>ppt_h</p:attrName>
                                        </p:attrNameLst>
                                      </p:cBhvr>
                                      <p:tavLst>
                                        <p:tav tm="0">
                                          <p:val>
                                            <p:fltVal val="0"/>
                                          </p:val>
                                        </p:tav>
                                        <p:tav tm="100000">
                                          <p:val>
                                            <p:strVal val="#ppt_h"/>
                                          </p:val>
                                        </p:tav>
                                      </p:tavLst>
                                    </p:anim>
                                    <p:anim calcmode="lin" valueType="num">
                                      <p:cBhvr>
                                        <p:cTn id="34" dur="2000" fill="hold"/>
                                        <p:tgtEl>
                                          <p:spTgt spid="7"/>
                                        </p:tgtEl>
                                        <p:attrNameLst>
                                          <p:attrName>style.rotation</p:attrName>
                                        </p:attrNameLst>
                                      </p:cBhvr>
                                      <p:tavLst>
                                        <p:tav tm="0">
                                          <p:val>
                                            <p:fltVal val="90"/>
                                          </p:val>
                                        </p:tav>
                                        <p:tav tm="100000">
                                          <p:val>
                                            <p:fltVal val="0"/>
                                          </p:val>
                                        </p:tav>
                                      </p:tavLst>
                                    </p:anim>
                                    <p:animEffect transition="in" filter="fade">
                                      <p:cBhvr>
                                        <p:cTn id="35" dur="2000"/>
                                        <p:tgtEl>
                                          <p:spTgt spid="7"/>
                                        </p:tgtEl>
                                      </p:cBhvr>
                                    </p:animEffect>
                                  </p:childTnLst>
                                </p:cTn>
                              </p:par>
                            </p:childTnLst>
                          </p:cTn>
                        </p:par>
                        <p:par>
                          <p:cTn id="36" fill="hold">
                            <p:stCondLst>
                              <p:cond delay="9000"/>
                            </p:stCondLst>
                            <p:childTnLst>
                              <p:par>
                                <p:cTn id="37" presetID="3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2000" fill="hold"/>
                                        <p:tgtEl>
                                          <p:spTgt spid="8"/>
                                        </p:tgtEl>
                                        <p:attrNameLst>
                                          <p:attrName>ppt_w</p:attrName>
                                        </p:attrNameLst>
                                      </p:cBhvr>
                                      <p:tavLst>
                                        <p:tav tm="0">
                                          <p:val>
                                            <p:fltVal val="0"/>
                                          </p:val>
                                        </p:tav>
                                        <p:tav tm="100000">
                                          <p:val>
                                            <p:strVal val="#ppt_w"/>
                                          </p:val>
                                        </p:tav>
                                      </p:tavLst>
                                    </p:anim>
                                    <p:anim calcmode="lin" valueType="num">
                                      <p:cBhvr>
                                        <p:cTn id="40" dur="2000" fill="hold"/>
                                        <p:tgtEl>
                                          <p:spTgt spid="8"/>
                                        </p:tgtEl>
                                        <p:attrNameLst>
                                          <p:attrName>ppt_h</p:attrName>
                                        </p:attrNameLst>
                                      </p:cBhvr>
                                      <p:tavLst>
                                        <p:tav tm="0">
                                          <p:val>
                                            <p:fltVal val="0"/>
                                          </p:val>
                                        </p:tav>
                                        <p:tav tm="100000">
                                          <p:val>
                                            <p:strVal val="#ppt_h"/>
                                          </p:val>
                                        </p:tav>
                                      </p:tavLst>
                                    </p:anim>
                                    <p:anim calcmode="lin" valueType="num">
                                      <p:cBhvr>
                                        <p:cTn id="41" dur="2000" fill="hold"/>
                                        <p:tgtEl>
                                          <p:spTgt spid="8"/>
                                        </p:tgtEl>
                                        <p:attrNameLst>
                                          <p:attrName>style.rotation</p:attrName>
                                        </p:attrNameLst>
                                      </p:cBhvr>
                                      <p:tavLst>
                                        <p:tav tm="0">
                                          <p:val>
                                            <p:fltVal val="90"/>
                                          </p:val>
                                        </p:tav>
                                        <p:tav tm="100000">
                                          <p:val>
                                            <p:fltVal val="0"/>
                                          </p:val>
                                        </p:tav>
                                      </p:tavLst>
                                    </p:anim>
                                    <p:animEffect transition="in" filter="fade">
                                      <p:cBhvr>
                                        <p:cTn id="42" dur="2000"/>
                                        <p:tgtEl>
                                          <p:spTgt spid="8"/>
                                        </p:tgtEl>
                                      </p:cBhvr>
                                    </p:animEffect>
                                  </p:childTnLst>
                                </p:cTn>
                              </p:par>
                            </p:childTnLst>
                          </p:cTn>
                        </p:par>
                        <p:par>
                          <p:cTn id="43" fill="hold">
                            <p:stCondLst>
                              <p:cond delay="11000"/>
                            </p:stCondLst>
                            <p:childTnLst>
                              <p:par>
                                <p:cTn id="44" presetID="31" presetClass="entr" presetSubtype="0"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2000" fill="hold"/>
                                        <p:tgtEl>
                                          <p:spTgt spid="30"/>
                                        </p:tgtEl>
                                        <p:attrNameLst>
                                          <p:attrName>ppt_w</p:attrName>
                                        </p:attrNameLst>
                                      </p:cBhvr>
                                      <p:tavLst>
                                        <p:tav tm="0">
                                          <p:val>
                                            <p:fltVal val="0"/>
                                          </p:val>
                                        </p:tav>
                                        <p:tav tm="100000">
                                          <p:val>
                                            <p:strVal val="#ppt_w"/>
                                          </p:val>
                                        </p:tav>
                                      </p:tavLst>
                                    </p:anim>
                                    <p:anim calcmode="lin" valueType="num">
                                      <p:cBhvr>
                                        <p:cTn id="47" dur="2000" fill="hold"/>
                                        <p:tgtEl>
                                          <p:spTgt spid="30"/>
                                        </p:tgtEl>
                                        <p:attrNameLst>
                                          <p:attrName>ppt_h</p:attrName>
                                        </p:attrNameLst>
                                      </p:cBhvr>
                                      <p:tavLst>
                                        <p:tav tm="0">
                                          <p:val>
                                            <p:fltVal val="0"/>
                                          </p:val>
                                        </p:tav>
                                        <p:tav tm="100000">
                                          <p:val>
                                            <p:strVal val="#ppt_h"/>
                                          </p:val>
                                        </p:tav>
                                      </p:tavLst>
                                    </p:anim>
                                    <p:anim calcmode="lin" valueType="num">
                                      <p:cBhvr>
                                        <p:cTn id="48" dur="2000" fill="hold"/>
                                        <p:tgtEl>
                                          <p:spTgt spid="30"/>
                                        </p:tgtEl>
                                        <p:attrNameLst>
                                          <p:attrName>style.rotation</p:attrName>
                                        </p:attrNameLst>
                                      </p:cBhvr>
                                      <p:tavLst>
                                        <p:tav tm="0">
                                          <p:val>
                                            <p:fltVal val="90"/>
                                          </p:val>
                                        </p:tav>
                                        <p:tav tm="100000">
                                          <p:val>
                                            <p:fltVal val="0"/>
                                          </p:val>
                                        </p:tav>
                                      </p:tavLst>
                                    </p:anim>
                                    <p:animEffect transition="in" filter="fade">
                                      <p:cBhvr>
                                        <p:cTn id="49" dur="2000"/>
                                        <p:tgtEl>
                                          <p:spTgt spid="30"/>
                                        </p:tgtEl>
                                      </p:cBhvr>
                                    </p:animEffect>
                                  </p:childTnLst>
                                </p:cTn>
                              </p:par>
                            </p:childTnLst>
                          </p:cTn>
                        </p:par>
                        <p:par>
                          <p:cTn id="50" fill="hold">
                            <p:stCondLst>
                              <p:cond delay="13000"/>
                            </p:stCondLst>
                            <p:childTnLst>
                              <p:par>
                                <p:cTn id="51" presetID="31"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2000" fill="hold"/>
                                        <p:tgtEl>
                                          <p:spTgt spid="9"/>
                                        </p:tgtEl>
                                        <p:attrNameLst>
                                          <p:attrName>ppt_w</p:attrName>
                                        </p:attrNameLst>
                                      </p:cBhvr>
                                      <p:tavLst>
                                        <p:tav tm="0">
                                          <p:val>
                                            <p:fltVal val="0"/>
                                          </p:val>
                                        </p:tav>
                                        <p:tav tm="100000">
                                          <p:val>
                                            <p:strVal val="#ppt_w"/>
                                          </p:val>
                                        </p:tav>
                                      </p:tavLst>
                                    </p:anim>
                                    <p:anim calcmode="lin" valueType="num">
                                      <p:cBhvr>
                                        <p:cTn id="54" dur="2000" fill="hold"/>
                                        <p:tgtEl>
                                          <p:spTgt spid="9"/>
                                        </p:tgtEl>
                                        <p:attrNameLst>
                                          <p:attrName>ppt_h</p:attrName>
                                        </p:attrNameLst>
                                      </p:cBhvr>
                                      <p:tavLst>
                                        <p:tav tm="0">
                                          <p:val>
                                            <p:fltVal val="0"/>
                                          </p:val>
                                        </p:tav>
                                        <p:tav tm="100000">
                                          <p:val>
                                            <p:strVal val="#ppt_h"/>
                                          </p:val>
                                        </p:tav>
                                      </p:tavLst>
                                    </p:anim>
                                    <p:anim calcmode="lin" valueType="num">
                                      <p:cBhvr>
                                        <p:cTn id="55" dur="2000" fill="hold"/>
                                        <p:tgtEl>
                                          <p:spTgt spid="9"/>
                                        </p:tgtEl>
                                        <p:attrNameLst>
                                          <p:attrName>style.rotation</p:attrName>
                                        </p:attrNameLst>
                                      </p:cBhvr>
                                      <p:tavLst>
                                        <p:tav tm="0">
                                          <p:val>
                                            <p:fltVal val="90"/>
                                          </p:val>
                                        </p:tav>
                                        <p:tav tm="100000">
                                          <p:val>
                                            <p:fltVal val="0"/>
                                          </p:val>
                                        </p:tav>
                                      </p:tavLst>
                                    </p:anim>
                                    <p:animEffect transition="in" filter="fade">
                                      <p:cBhvr>
                                        <p:cTn id="56" dur="2000"/>
                                        <p:tgtEl>
                                          <p:spTgt spid="9"/>
                                        </p:tgtEl>
                                      </p:cBhvr>
                                    </p:animEffect>
                                  </p:childTnLst>
                                </p:cTn>
                              </p:par>
                            </p:childTnLst>
                          </p:cTn>
                        </p:par>
                        <p:par>
                          <p:cTn id="57" fill="hold">
                            <p:stCondLst>
                              <p:cond delay="15000"/>
                            </p:stCondLst>
                            <p:childTnLst>
                              <p:par>
                                <p:cTn id="58" presetID="2" presetClass="entr" presetSubtype="4"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4000" fill="hold"/>
                                        <p:tgtEl>
                                          <p:spTgt spid="10"/>
                                        </p:tgtEl>
                                        <p:attrNameLst>
                                          <p:attrName>ppt_x</p:attrName>
                                        </p:attrNameLst>
                                      </p:cBhvr>
                                      <p:tavLst>
                                        <p:tav tm="0">
                                          <p:val>
                                            <p:strVal val="#ppt_x"/>
                                          </p:val>
                                        </p:tav>
                                        <p:tav tm="100000">
                                          <p:val>
                                            <p:strVal val="#ppt_x"/>
                                          </p:val>
                                        </p:tav>
                                      </p:tavLst>
                                    </p:anim>
                                    <p:anim calcmode="lin" valueType="num">
                                      <p:cBhvr additive="base">
                                        <p:cTn id="61" dur="4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5046231" y="343282"/>
            <a:ext cx="2791149"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CHÍNH</a:t>
            </a:r>
            <a:r>
              <a:rPr kumimoji="0" lang="en-US" altLang="en-US" sz="2300" b="1" i="0" u="none" strike="noStrike" kern="1200" cap="none" spc="0" normalizeH="0" noProof="0" smtClean="0">
                <a:ln>
                  <a:noFill/>
                </a:ln>
                <a:solidFill>
                  <a:srgbClr val="FF0000"/>
                </a:solidFill>
                <a:effectLst/>
                <a:uLnTx/>
                <a:uFillTx/>
                <a:latin typeface="Times New Roman" panose="02020603050405020304" pitchFamily="18" charset="0"/>
                <a:ea typeface="+mn-ea"/>
                <a:cs typeface="+mn-cs"/>
              </a:rPr>
              <a:t> QUYỀN SỐ</a:t>
            </a:r>
            <a:endPar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pic>
        <p:nvPicPr>
          <p:cNvPr id="22" name="Picture 21"/>
          <p:cNvPicPr>
            <a:picLocks noChangeAspect="1"/>
          </p:cNvPicPr>
          <p:nvPr/>
        </p:nvPicPr>
        <p:blipFill>
          <a:blip r:embed="rId4"/>
          <a:stretch>
            <a:fillRect/>
          </a:stretch>
        </p:blipFill>
        <p:spPr>
          <a:xfrm>
            <a:off x="6195060" y="1188721"/>
            <a:ext cx="5876274" cy="5657850"/>
          </a:xfrm>
          <a:prstGeom prst="rect">
            <a:avLst/>
          </a:prstGeom>
        </p:spPr>
      </p:pic>
      <p:sp>
        <p:nvSpPr>
          <p:cNvPr id="23" name="Rectangle 6"/>
          <p:cNvSpPr>
            <a:spLocks noChangeArrowheads="1"/>
          </p:cNvSpPr>
          <p:nvPr/>
        </p:nvSpPr>
        <p:spPr bwMode="auto">
          <a:xfrm>
            <a:off x="45720" y="1245236"/>
            <a:ext cx="6012180" cy="5570756"/>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indent="457200" algn="just">
              <a:lnSpc>
                <a:spcPct val="100000"/>
              </a:lnSpc>
              <a:spcBef>
                <a:spcPts val="600"/>
              </a:spcBef>
              <a:spcAft>
                <a:spcPts val="600"/>
              </a:spcAft>
            </a:pPr>
            <a:r>
              <a:rPr lang="en-US" sz="2800" b="1" i="1">
                <a:solidFill>
                  <a:srgbClr val="FF0000"/>
                </a:solidFill>
                <a:latin typeface="Times New Roman" panose="02020603050405020304" pitchFamily="18" charset="0"/>
                <a:cs typeface="Times New Roman" panose="02020603050405020304" pitchFamily="18" charset="0"/>
              </a:rPr>
              <a:t>Chính quyền số </a:t>
            </a:r>
            <a:r>
              <a:rPr lang="en-US" sz="2800">
                <a:latin typeface="Times New Roman" panose="02020603050405020304" pitchFamily="18" charset="0"/>
                <a:cs typeface="Times New Roman" panose="02020603050405020304" pitchFamily="18" charset="0"/>
              </a:rPr>
              <a:t>là chính quyền </a:t>
            </a:r>
            <a:r>
              <a:rPr lang="en-US" sz="2800" smtClean="0">
                <a:latin typeface="Times New Roman" panose="02020603050405020304" pitchFamily="18" charset="0"/>
                <a:cs typeface="Times New Roman" panose="02020603050405020304" pitchFamily="18" charset="0"/>
              </a:rPr>
              <a:t>có mô hình hoạt động được thiết kế và vận hành dựa trên dữ liệu và công nghệ số. Chính quyền số có khả năng: </a:t>
            </a:r>
          </a:p>
          <a:p>
            <a:pPr indent="457200" algn="just">
              <a:lnSpc>
                <a:spcPct val="100000"/>
              </a:lnSpc>
              <a:spcBef>
                <a:spcPts val="600"/>
              </a:spcBef>
              <a:spcAft>
                <a:spcPts val="600"/>
              </a:spcAft>
            </a:pPr>
            <a:r>
              <a:rPr lang="en-US" sz="2800" smtClean="0">
                <a:latin typeface="Times New Roman" panose="02020603050405020304" pitchFamily="18" charset="0"/>
                <a:cs typeface="Times New Roman" panose="02020603050405020304" pitchFamily="18" charset="0"/>
              </a:rPr>
              <a:t>- Cung cấp dịch vụ chất lượng hơn, đưa ra quyết định kịp thời hơn, ban hành chính sách tốt hơn, sử dụng nguồn lực tối ưu hơn; kiến tạo phát triển và dẫn dắt chuyển đổi số;</a:t>
            </a:r>
          </a:p>
          <a:p>
            <a:pPr indent="457200" algn="just">
              <a:lnSpc>
                <a:spcPct val="100000"/>
              </a:lnSpc>
              <a:spcBef>
                <a:spcPts val="600"/>
              </a:spcBef>
              <a:spcAft>
                <a:spcPts val="600"/>
              </a:spcAft>
            </a:pPr>
            <a:r>
              <a:rPr lang="en-US" sz="2800" smtClean="0">
                <a:latin typeface="Times New Roman" panose="02020603050405020304" pitchFamily="18" charset="0"/>
                <a:cs typeface="Times New Roman" panose="02020603050405020304" pitchFamily="18" charset="0"/>
              </a:rPr>
              <a:t>- Giải quyết hiệu quả những vấn đề lớn trong phát triển và quản lý kinh tế - xã hội.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2134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2000" fill="hold"/>
                                        <p:tgtEl>
                                          <p:spTgt spid="22"/>
                                        </p:tgtEl>
                                        <p:attrNameLst>
                                          <p:attrName>ppt_w</p:attrName>
                                        </p:attrNameLst>
                                      </p:cBhvr>
                                      <p:tavLst>
                                        <p:tav tm="0">
                                          <p:val>
                                            <p:fltVal val="0"/>
                                          </p:val>
                                        </p:tav>
                                        <p:tav tm="100000">
                                          <p:val>
                                            <p:strVal val="#ppt_w"/>
                                          </p:val>
                                        </p:tav>
                                      </p:tavLst>
                                    </p:anim>
                                    <p:anim calcmode="lin" valueType="num">
                                      <p:cBhvr>
                                        <p:cTn id="14" dur="2000" fill="hold"/>
                                        <p:tgtEl>
                                          <p:spTgt spid="22"/>
                                        </p:tgtEl>
                                        <p:attrNameLst>
                                          <p:attrName>ppt_h</p:attrName>
                                        </p:attrNameLst>
                                      </p:cBhvr>
                                      <p:tavLst>
                                        <p:tav tm="0">
                                          <p:val>
                                            <p:fltVal val="0"/>
                                          </p:val>
                                        </p:tav>
                                        <p:tav tm="100000">
                                          <p:val>
                                            <p:strVal val="#ppt_h"/>
                                          </p:val>
                                        </p:tav>
                                      </p:tavLst>
                                    </p:anim>
                                    <p:anim calcmode="lin" valueType="num">
                                      <p:cBhvr>
                                        <p:cTn id="15" dur="2000" fill="hold"/>
                                        <p:tgtEl>
                                          <p:spTgt spid="22"/>
                                        </p:tgtEl>
                                        <p:attrNameLst>
                                          <p:attrName>style.rotation</p:attrName>
                                        </p:attrNameLst>
                                      </p:cBhvr>
                                      <p:tavLst>
                                        <p:tav tm="0">
                                          <p:val>
                                            <p:fltVal val="90"/>
                                          </p:val>
                                        </p:tav>
                                        <p:tav tm="100000">
                                          <p:val>
                                            <p:fltVal val="0"/>
                                          </p:val>
                                        </p:tav>
                                      </p:tavLst>
                                    </p:anim>
                                    <p:animEffect transition="in" filter="fade">
                                      <p:cBhvr>
                                        <p:cTn id="1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5491320" y="343282"/>
            <a:ext cx="190097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300" b="1" smtClean="0">
                <a:solidFill>
                  <a:srgbClr val="FF0000"/>
                </a:solidFill>
                <a:latin typeface="Times New Roman" panose="02020603050405020304" pitchFamily="18" charset="0"/>
              </a:rPr>
              <a:t>KINH TẾ SỐ</a:t>
            </a:r>
            <a:endPar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4"/>
          <a:stretch>
            <a:fillRect/>
          </a:stretch>
        </p:blipFill>
        <p:spPr>
          <a:xfrm>
            <a:off x="78726" y="1314450"/>
            <a:ext cx="12034547" cy="5415820"/>
          </a:xfrm>
          <a:prstGeom prst="rect">
            <a:avLst/>
          </a:prstGeom>
        </p:spPr>
      </p:pic>
    </p:spTree>
    <p:extLst>
      <p:ext uri="{BB962C8B-B14F-4D97-AF65-F5344CB8AC3E}">
        <p14:creationId xmlns:p14="http://schemas.microsoft.com/office/powerpoint/2010/main" val="13864042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5579227" y="343282"/>
            <a:ext cx="172515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300" b="1" smtClean="0">
                <a:solidFill>
                  <a:srgbClr val="FF0000"/>
                </a:solidFill>
                <a:latin typeface="Times New Roman" panose="02020603050405020304" pitchFamily="18" charset="0"/>
              </a:rPr>
              <a:t>XÃ HỘI</a:t>
            </a: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 SỐ</a:t>
            </a:r>
          </a:p>
        </p:txBody>
      </p:sp>
      <p:pic>
        <p:nvPicPr>
          <p:cNvPr id="2" name="Picture 1"/>
          <p:cNvPicPr>
            <a:picLocks noChangeAspect="1"/>
          </p:cNvPicPr>
          <p:nvPr/>
        </p:nvPicPr>
        <p:blipFill>
          <a:blip r:embed="rId4"/>
          <a:stretch>
            <a:fillRect/>
          </a:stretch>
        </p:blipFill>
        <p:spPr>
          <a:xfrm>
            <a:off x="133595" y="1223010"/>
            <a:ext cx="11924810" cy="5634990"/>
          </a:xfrm>
          <a:prstGeom prst="rect">
            <a:avLst/>
          </a:prstGeom>
        </p:spPr>
      </p:pic>
    </p:spTree>
    <p:extLst>
      <p:ext uri="{BB962C8B-B14F-4D97-AF65-F5344CB8AC3E}">
        <p14:creationId xmlns:p14="http://schemas.microsoft.com/office/powerpoint/2010/main" val="259198041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그룹 9"/>
          <p:cNvGrpSpPr/>
          <p:nvPr/>
        </p:nvGrpSpPr>
        <p:grpSpPr>
          <a:xfrm>
            <a:off x="-241540" y="-20229"/>
            <a:ext cx="12433540" cy="820761"/>
            <a:chOff x="-18256" y="1556792"/>
            <a:chExt cx="4376890" cy="576064"/>
          </a:xfrm>
        </p:grpSpPr>
        <p:sp>
          <p:nvSpPr>
            <p:cNvPr id="21" name="직사각형 37"/>
            <p:cNvSpPr/>
            <p:nvPr/>
          </p:nvSpPr>
          <p:spPr bwMode="auto">
            <a:xfrm>
              <a:off x="-18256" y="1556792"/>
              <a:ext cx="4376890" cy="576064"/>
            </a:xfrm>
            <a:prstGeom prst="rect">
              <a:avLst/>
            </a:prstGeom>
            <a:gradFill>
              <a:gsLst>
                <a:gs pos="0">
                  <a:schemeClr val="bg2">
                    <a:lumMod val="50000"/>
                    <a:alpha val="0"/>
                  </a:schemeClr>
                </a:gs>
                <a:gs pos="49000">
                  <a:schemeClr val="bg1">
                    <a:alpha val="50000"/>
                  </a:schemeClr>
                </a:gs>
                <a:gs pos="100000">
                  <a:schemeClr val="bg2">
                    <a:lumMod val="50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500" b="1" i="0" u="none" strike="noStrike" kern="1200" cap="none" spc="0" normalizeH="0" baseline="0" noProof="0" dirty="0">
                <a:ln>
                  <a:noFill/>
                </a:ln>
                <a:solidFill>
                  <a:prstClr val="black"/>
                </a:solidFill>
                <a:effectLst/>
                <a:uLnTx/>
                <a:uFillTx/>
                <a:latin typeface="굴림" pitchFamily="50" charset="-127"/>
                <a:ea typeface="굴림" pitchFamily="50" charset="-127"/>
                <a:cs typeface="+mn-cs"/>
              </a:endParaRPr>
            </a:p>
          </p:txBody>
        </p:sp>
        <p:cxnSp>
          <p:nvCxnSpPr>
            <p:cNvPr id="22" name="직선 연결선 38"/>
            <p:cNvCxnSpPr/>
            <p:nvPr/>
          </p:nvCxnSpPr>
          <p:spPr bwMode="auto">
            <a:xfrm>
              <a:off x="251520" y="1588796"/>
              <a:ext cx="4032448" cy="0"/>
            </a:xfrm>
            <a:prstGeom prst="line">
              <a:avLst/>
            </a:prstGeom>
            <a:solidFill>
              <a:srgbClr val="FFCC99"/>
            </a:solidFill>
            <a:ln w="2857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3" name="직선 연결선 39"/>
            <p:cNvCxnSpPr/>
            <p:nvPr/>
          </p:nvCxnSpPr>
          <p:spPr bwMode="auto">
            <a:xfrm>
              <a:off x="251520" y="2100852"/>
              <a:ext cx="4032448" cy="0"/>
            </a:xfrm>
            <a:prstGeom prst="line">
              <a:avLst/>
            </a:prstGeom>
            <a:solidFill>
              <a:srgbClr val="FFCC99"/>
            </a:solidFill>
            <a:ln w="2857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4" name="직선 연결선 40"/>
            <p:cNvCxnSpPr/>
            <p:nvPr/>
          </p:nvCxnSpPr>
          <p:spPr bwMode="auto">
            <a:xfrm>
              <a:off x="251520" y="2132856"/>
              <a:ext cx="4032448" cy="0"/>
            </a:xfrm>
            <a:prstGeom prst="line">
              <a:avLst/>
            </a:prstGeom>
            <a:solidFill>
              <a:srgbClr val="FFCC99"/>
            </a:solidFill>
            <a:ln w="952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5" name="직선 연결선 41"/>
            <p:cNvCxnSpPr/>
            <p:nvPr/>
          </p:nvCxnSpPr>
          <p:spPr bwMode="auto">
            <a:xfrm>
              <a:off x="251520" y="1556792"/>
              <a:ext cx="4032448" cy="0"/>
            </a:xfrm>
            <a:prstGeom prst="line">
              <a:avLst/>
            </a:prstGeom>
            <a:solidFill>
              <a:srgbClr val="FFCC99"/>
            </a:solidFill>
            <a:ln w="952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grpSp>
      <p:sp>
        <p:nvSpPr>
          <p:cNvPr id="27" name="TextBox 39"/>
          <p:cNvSpPr txBox="1">
            <a:spLocks noChangeArrowheads="1"/>
          </p:cNvSpPr>
          <p:nvPr/>
        </p:nvSpPr>
        <p:spPr bwMode="auto">
          <a:xfrm>
            <a:off x="2442844" y="174235"/>
            <a:ext cx="9537050" cy="430887"/>
          </a:xfrm>
          <a:prstGeom prst="rect">
            <a:avLst/>
          </a:prstGeom>
          <a:noFill/>
          <a:ln w="19050" algn="ctr">
            <a:noFill/>
            <a:miter lim="800000"/>
            <a:headEnd/>
            <a:tailEnd/>
          </a:ln>
          <a:effectLst/>
        </p:spPr>
        <p:txBody>
          <a:bodyPr vert="horz" wrap="square" lIns="0" tIns="0" rIns="0" bIns="0" numCol="1" anchor="ctr" anchorCtr="0" compatLnSpc="1">
            <a:prstTxWarp prst="textNoShape">
              <a:avLst/>
            </a:prstTxWarp>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sz="2800" b="1">
                <a:solidFill>
                  <a:srgbClr val="C00000"/>
                </a:solidFill>
                <a:latin typeface="Times New Roman" panose="02020603050405020304" pitchFamily="18" charset="0"/>
                <a:cs typeface="Times New Roman" panose="02020603050405020304" pitchFamily="18" charset="0"/>
              </a:rPr>
              <a:t>P</a:t>
            </a:r>
            <a:r>
              <a:rPr lang="vi-VN" sz="2800" b="1" smtClean="0">
                <a:solidFill>
                  <a:srgbClr val="C00000"/>
                </a:solidFill>
                <a:latin typeface="Times New Roman" panose="02020603050405020304" pitchFamily="18" charset="0"/>
                <a:cs typeface="Times New Roman" panose="02020603050405020304" pitchFamily="18" charset="0"/>
              </a:rPr>
              <a:t>hát </a:t>
            </a:r>
            <a:r>
              <a:rPr lang="vi-VN" sz="2800" b="1">
                <a:solidFill>
                  <a:srgbClr val="C00000"/>
                </a:solidFill>
                <a:latin typeface="Times New Roman" panose="02020603050405020304" pitchFamily="18" charset="0"/>
                <a:cs typeface="Times New Roman" panose="02020603050405020304" pitchFamily="18" charset="0"/>
              </a:rPr>
              <a:t>triển nền tảng chính quyền điện tử </a:t>
            </a:r>
            <a:r>
              <a:rPr lang="vi-VN" sz="2800" b="1" smtClean="0">
                <a:solidFill>
                  <a:srgbClr val="C00000"/>
                </a:solidFill>
                <a:latin typeface="Times New Roman" panose="02020603050405020304" pitchFamily="18" charset="0"/>
                <a:cs typeface="Times New Roman" panose="02020603050405020304" pitchFamily="18" charset="0"/>
              </a:rPr>
              <a:t>và </a:t>
            </a:r>
            <a:r>
              <a:rPr lang="vi-VN" sz="2800" b="1">
                <a:solidFill>
                  <a:srgbClr val="C00000"/>
                </a:solidFill>
                <a:latin typeface="Times New Roman" panose="02020603050405020304" pitchFamily="18" charset="0"/>
                <a:cs typeface="Times New Roman" panose="02020603050405020304" pitchFamily="18" charset="0"/>
              </a:rPr>
              <a:t>chuyển đổi số</a:t>
            </a:r>
            <a:r>
              <a:rPr lang="vi-VN" sz="2000">
                <a:solidFill>
                  <a:srgbClr val="C00000"/>
                </a:solidFill>
                <a:latin typeface="Times New Roman" panose="02020603050405020304" pitchFamily="18" charset="0"/>
                <a:cs typeface="Times New Roman" panose="02020603050405020304" pitchFamily="18" charset="0"/>
              </a:rPr>
              <a:t>	</a:t>
            </a:r>
          </a:p>
        </p:txBody>
      </p:sp>
      <p:pic>
        <p:nvPicPr>
          <p:cNvPr id="29" name="그림 27"/>
          <p:cNvPicPr>
            <a:picLocks noChangeAspect="1"/>
          </p:cNvPicPr>
          <p:nvPr/>
        </p:nvPicPr>
        <p:blipFill>
          <a:blip r:embed="rId3"/>
          <a:stretch>
            <a:fillRect/>
          </a:stretch>
        </p:blipFill>
        <p:spPr>
          <a:xfrm>
            <a:off x="4967517" y="5245357"/>
            <a:ext cx="481533" cy="393769"/>
          </a:xfrm>
          <a:prstGeom prst="rect">
            <a:avLst/>
          </a:prstGeom>
        </p:spPr>
      </p:pic>
      <p:pic>
        <p:nvPicPr>
          <p:cNvPr id="30" name="그림 28"/>
          <p:cNvPicPr>
            <a:picLocks noChangeAspect="1"/>
          </p:cNvPicPr>
          <p:nvPr/>
        </p:nvPicPr>
        <p:blipFill>
          <a:blip r:embed="rId4"/>
          <a:stretch>
            <a:fillRect/>
          </a:stretch>
        </p:blipFill>
        <p:spPr>
          <a:xfrm>
            <a:off x="7885026" y="5171843"/>
            <a:ext cx="362391" cy="519059"/>
          </a:xfrm>
          <a:prstGeom prst="rect">
            <a:avLst/>
          </a:prstGeom>
        </p:spPr>
      </p:pic>
      <p:grpSp>
        <p:nvGrpSpPr>
          <p:cNvPr id="40" name="Group 39"/>
          <p:cNvGrpSpPr/>
          <p:nvPr/>
        </p:nvGrpSpPr>
        <p:grpSpPr>
          <a:xfrm>
            <a:off x="0" y="0"/>
            <a:ext cx="2354580" cy="800531"/>
            <a:chOff x="-153742" y="731575"/>
            <a:chExt cx="1424795" cy="465177"/>
          </a:xfrm>
        </p:grpSpPr>
        <p:sp>
          <p:nvSpPr>
            <p:cNvPr id="41" name="오각형 204"/>
            <p:cNvSpPr/>
            <p:nvPr/>
          </p:nvSpPr>
          <p:spPr>
            <a:xfrm>
              <a:off x="-153742" y="731575"/>
              <a:ext cx="1424795" cy="465177"/>
            </a:xfrm>
            <a:prstGeom prst="homePlate">
              <a:avLst>
                <a:gd name="adj" fmla="val 36772"/>
              </a:avLst>
            </a:prstGeom>
            <a:solidFill>
              <a:srgbClr val="1F497D">
                <a:lumMod val="75000"/>
              </a:srgbClr>
            </a:solidFill>
            <a:ln w="25400" cap="flat" cmpd="sng" algn="ctr">
              <a:noFill/>
              <a:prstDash val="solid"/>
            </a:ln>
            <a:effectLst>
              <a:outerShdw blurRad="38100" dist="12700" dir="2700000" algn="ctr" rotWithShape="0">
                <a:srgbClr val="000000">
                  <a:alpha val="40000"/>
                </a:srgbClr>
              </a:outerShdw>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ko-KR" altLang="en-US" sz="1500" b="0" i="0" u="none" strike="noStrike" kern="0" cap="none" spc="0" normalizeH="0" baseline="0" noProof="0" dirty="0">
                <a:ln>
                  <a:noFill/>
                </a:ln>
                <a:solidFill>
                  <a:prstClr val="white"/>
                </a:solidFill>
                <a:effectLst/>
                <a:uLnTx/>
                <a:uFillTx/>
                <a:latin typeface="Tw Cen MT Condensed" panose="020B0606020104020203"/>
                <a:ea typeface="-윤고딕340" panose="02030504000101010101" pitchFamily="18" charset="-127"/>
                <a:cs typeface="Times New Roman" pitchFamily="18" charset="0"/>
              </a:endParaRPr>
            </a:p>
          </p:txBody>
        </p:sp>
        <p:sp>
          <p:nvSpPr>
            <p:cNvPr id="42" name="제목 114"/>
            <p:cNvSpPr txBox="1">
              <a:spLocks/>
            </p:cNvSpPr>
            <p:nvPr/>
          </p:nvSpPr>
          <p:spPr>
            <a:xfrm>
              <a:off x="-153742" y="735626"/>
              <a:ext cx="1245576" cy="447842"/>
            </a:xfrm>
            <a:prstGeom prst="rect">
              <a:avLst/>
            </a:prstGeom>
            <a:effectLst>
              <a:outerShdw blurRad="76200" dir="5400000" algn="ctr" rotWithShape="0">
                <a:sysClr val="windowText" lastClr="000000"/>
              </a:outerShdw>
            </a:effectLst>
          </p:spPr>
          <p:txBody>
            <a:bodyPr anchor="ctr" anchorCtr="0"/>
            <a:lstStyle/>
            <a:p>
              <a:pPr marL="0" marR="0" lvl="0" indent="0" algn="ctr" defTabSz="1330325" rtl="0" eaLnBrk="0" fontAlgn="auto" latinLnBrk="0" hangingPunct="0">
                <a:lnSpc>
                  <a:spcPct val="100000"/>
                </a:lnSpc>
                <a:spcBef>
                  <a:spcPts val="0"/>
                </a:spcBef>
                <a:buClrTx/>
                <a:buSzPct val="100000"/>
                <a:buFontTx/>
                <a:buNone/>
                <a:tabLst/>
                <a:defRPr/>
              </a:pPr>
              <a:r>
                <a:rPr lang="en-US" altLang="ko-KR" sz="2400" b="1" kern="0" smtClean="0">
                  <a:gradFill>
                    <a:gsLst>
                      <a:gs pos="100000">
                        <a:prstClr val="white"/>
                      </a:gs>
                      <a:gs pos="100000">
                        <a:srgbClr val="0070C0"/>
                      </a:gs>
                    </a:gsLst>
                    <a:lin ang="5400000" scaled="0"/>
                  </a:gradFill>
                  <a:latin typeface="Times New Roman" panose="02020603050405020304" pitchFamily="18" charset="0"/>
                  <a:ea typeface="HY견고딕" panose="02030600000101010101" pitchFamily="18" charset="-127"/>
                  <a:cs typeface="Times New Roman" panose="02020603050405020304" pitchFamily="18" charset="0"/>
                </a:rPr>
                <a:t>Nhiệm vụ trọng tâm</a:t>
              </a:r>
              <a:endParaRPr kumimoji="0" lang="en-US" altLang="ko-KR" sz="2400" b="1" i="0" u="none" strike="noStrike" kern="0" cap="none" spc="0" normalizeH="0" baseline="0" noProof="0" dirty="0">
                <a:ln>
                  <a:noFill/>
                </a:ln>
                <a:gradFill>
                  <a:gsLst>
                    <a:gs pos="100000">
                      <a:prstClr val="white"/>
                    </a:gs>
                    <a:gs pos="100000">
                      <a:srgbClr val="0070C0"/>
                    </a:gs>
                  </a:gsLst>
                  <a:lin ang="5400000" scaled="0"/>
                </a:gradFill>
                <a:effectLst/>
                <a:uLnTx/>
                <a:uFillTx/>
                <a:latin typeface="Times New Roman" panose="02020603050405020304" pitchFamily="18" charset="0"/>
                <a:ea typeface="HY견고딕" panose="02030600000101010101" pitchFamily="18" charset="-127"/>
                <a:cs typeface="Times New Roman" panose="02020603050405020304" pitchFamily="18" charset="0"/>
              </a:endParaRPr>
            </a:p>
          </p:txBody>
        </p:sp>
      </p:grpSp>
      <p:sp>
        <p:nvSpPr>
          <p:cNvPr id="49" name="Rectangle 6"/>
          <p:cNvSpPr>
            <a:spLocks noChangeArrowheads="1"/>
          </p:cNvSpPr>
          <p:nvPr/>
        </p:nvSpPr>
        <p:spPr bwMode="auto">
          <a:xfrm>
            <a:off x="125730" y="890906"/>
            <a:ext cx="11854164" cy="1815882"/>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algn="just">
              <a:defRPr/>
            </a:pPr>
            <a:r>
              <a:rPr lang="en-US" sz="2200" b="1" smtClean="0">
                <a:latin typeface="Times New Roman" panose="02020603050405020304" pitchFamily="18" charset="0"/>
                <a:cs typeface="Times New Roman" panose="02020603050405020304" pitchFamily="18" charset="0"/>
              </a:rPr>
              <a:t>Kế hoạch đã đề ra 32 nhiệm vụ, nhóm nhiệm vụ với mục tiêu hoàn thiện, </a:t>
            </a:r>
            <a:r>
              <a:rPr lang="en-US" sz="2200" b="1">
                <a:latin typeface="Times New Roman" panose="02020603050405020304" pitchFamily="18" charset="0"/>
                <a:cs typeface="Times New Roman" panose="02020603050405020304" pitchFamily="18" charset="0"/>
              </a:rPr>
              <a:t>p</a:t>
            </a:r>
            <a:r>
              <a:rPr lang="vi-VN" sz="2200" b="1" smtClean="0">
                <a:latin typeface="Times New Roman" panose="02020603050405020304" pitchFamily="18" charset="0"/>
                <a:cs typeface="Times New Roman" panose="02020603050405020304" pitchFamily="18" charset="0"/>
              </a:rPr>
              <a:t>hát </a:t>
            </a:r>
            <a:r>
              <a:rPr lang="vi-VN" sz="2200" b="1">
                <a:latin typeface="Times New Roman" panose="02020603050405020304" pitchFamily="18" charset="0"/>
                <a:cs typeface="Times New Roman" panose="02020603050405020304" pitchFamily="18" charset="0"/>
              </a:rPr>
              <a:t>triển </a:t>
            </a:r>
            <a:r>
              <a:rPr lang="en-US" sz="2200" b="1" smtClean="0">
                <a:latin typeface="Times New Roman" panose="02020603050405020304" pitchFamily="18" charset="0"/>
                <a:cs typeface="Times New Roman" panose="02020603050405020304" pitchFamily="18" charset="0"/>
              </a:rPr>
              <a:t>hạ tầng kỹ thuật, các hệ thống thông tin, cơ sở dữ liệu của tỉnh phục vụ chính quyền điện tử; tích hợp, chia sẻ thông tin rộng khắp qua mạng giữa các cơ quan.  Từng bước xây dựng, phát triển và hoàn thiện nền tảng chuyển đổi số của tỉnh trên cả 3 lĩnh vực: chính quyền số, kinh tế số và xã hội số. Trong đó ưu tiên phát triển và hoàn thiện nền tảng chính quyền số.</a:t>
            </a:r>
            <a:r>
              <a:rPr lang="en-US" sz="2400" smtClean="0"/>
              <a:t>.</a:t>
            </a:r>
            <a:endParaRPr kumimoji="0" lang="vi-VN" sz="24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25730" y="2706788"/>
            <a:ext cx="11854164" cy="4069068"/>
          </a:xfrm>
          <a:prstGeom prst="rect">
            <a:avLst/>
          </a:prstGeom>
        </p:spPr>
      </p:pic>
    </p:spTree>
    <p:extLst>
      <p:ext uri="{BB962C8B-B14F-4D97-AF65-F5344CB8AC3E}">
        <p14:creationId xmlns:p14="http://schemas.microsoft.com/office/powerpoint/2010/main" val="137293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
                                          </p:val>
                                        </p:tav>
                                        <p:tav tm="100000">
                                          <p:val>
                                            <p:strVal val="#ppt_w"/>
                                          </p:val>
                                        </p:tav>
                                      </p:tavLst>
                                    </p:anim>
                                    <p:anim calcmode="lin" valueType="num">
                                      <p:cBhvr>
                                        <p:cTn id="14" dur="2000" fill="hold"/>
                                        <p:tgtEl>
                                          <p:spTgt spid="3"/>
                                        </p:tgtEl>
                                        <p:attrNameLst>
                                          <p:attrName>ppt_h</p:attrName>
                                        </p:attrNameLst>
                                      </p:cBhvr>
                                      <p:tavLst>
                                        <p:tav tm="0">
                                          <p:val>
                                            <p:fltVal val="0"/>
                                          </p:val>
                                        </p:tav>
                                        <p:tav tm="100000">
                                          <p:val>
                                            <p:strVal val="#ppt_h"/>
                                          </p:val>
                                        </p:tav>
                                      </p:tavLst>
                                    </p:anim>
                                    <p:anim calcmode="lin" valueType="num">
                                      <p:cBhvr>
                                        <p:cTn id="15" dur="2000" fill="hold"/>
                                        <p:tgtEl>
                                          <p:spTgt spid="3"/>
                                        </p:tgtEl>
                                        <p:attrNameLst>
                                          <p:attrName>style.rotation</p:attrName>
                                        </p:attrNameLst>
                                      </p:cBhvr>
                                      <p:tavLst>
                                        <p:tav tm="0">
                                          <p:val>
                                            <p:fltVal val="90"/>
                                          </p:val>
                                        </p:tav>
                                        <p:tav tm="100000">
                                          <p:val>
                                            <p:fltVal val="0"/>
                                          </p:val>
                                        </p:tav>
                                      </p:tavLst>
                                    </p:anim>
                                    <p:animEffect transition="in" filter="fad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그룹 9"/>
          <p:cNvGrpSpPr/>
          <p:nvPr/>
        </p:nvGrpSpPr>
        <p:grpSpPr>
          <a:xfrm>
            <a:off x="-241540" y="-20229"/>
            <a:ext cx="12433540" cy="820761"/>
            <a:chOff x="-18256" y="1556792"/>
            <a:chExt cx="4376890" cy="576064"/>
          </a:xfrm>
        </p:grpSpPr>
        <p:sp>
          <p:nvSpPr>
            <p:cNvPr id="21" name="직사각형 37"/>
            <p:cNvSpPr/>
            <p:nvPr/>
          </p:nvSpPr>
          <p:spPr bwMode="auto">
            <a:xfrm>
              <a:off x="-18256" y="1556792"/>
              <a:ext cx="4376890" cy="576064"/>
            </a:xfrm>
            <a:prstGeom prst="rect">
              <a:avLst/>
            </a:prstGeom>
            <a:gradFill>
              <a:gsLst>
                <a:gs pos="0">
                  <a:schemeClr val="bg2">
                    <a:lumMod val="50000"/>
                    <a:alpha val="0"/>
                  </a:schemeClr>
                </a:gs>
                <a:gs pos="49000">
                  <a:schemeClr val="bg1">
                    <a:alpha val="50000"/>
                  </a:schemeClr>
                </a:gs>
                <a:gs pos="100000">
                  <a:schemeClr val="bg2">
                    <a:lumMod val="50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500" b="1" i="0" u="none" strike="noStrike" kern="1200" cap="none" spc="0" normalizeH="0" baseline="0" noProof="0" dirty="0">
                <a:ln>
                  <a:noFill/>
                </a:ln>
                <a:solidFill>
                  <a:prstClr val="black"/>
                </a:solidFill>
                <a:effectLst/>
                <a:uLnTx/>
                <a:uFillTx/>
                <a:latin typeface="굴림" pitchFamily="50" charset="-127"/>
                <a:ea typeface="굴림" pitchFamily="50" charset="-127"/>
                <a:cs typeface="+mn-cs"/>
              </a:endParaRPr>
            </a:p>
          </p:txBody>
        </p:sp>
        <p:cxnSp>
          <p:nvCxnSpPr>
            <p:cNvPr id="22" name="직선 연결선 38"/>
            <p:cNvCxnSpPr/>
            <p:nvPr/>
          </p:nvCxnSpPr>
          <p:spPr bwMode="auto">
            <a:xfrm>
              <a:off x="251520" y="1588796"/>
              <a:ext cx="4032448" cy="0"/>
            </a:xfrm>
            <a:prstGeom prst="line">
              <a:avLst/>
            </a:prstGeom>
            <a:solidFill>
              <a:srgbClr val="FFCC99"/>
            </a:solidFill>
            <a:ln w="2857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3" name="직선 연결선 39"/>
            <p:cNvCxnSpPr/>
            <p:nvPr/>
          </p:nvCxnSpPr>
          <p:spPr bwMode="auto">
            <a:xfrm>
              <a:off x="251520" y="2100852"/>
              <a:ext cx="4032448" cy="0"/>
            </a:xfrm>
            <a:prstGeom prst="line">
              <a:avLst/>
            </a:prstGeom>
            <a:solidFill>
              <a:srgbClr val="FFCC99"/>
            </a:solidFill>
            <a:ln w="2857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4" name="직선 연결선 40"/>
            <p:cNvCxnSpPr/>
            <p:nvPr/>
          </p:nvCxnSpPr>
          <p:spPr bwMode="auto">
            <a:xfrm>
              <a:off x="251520" y="2132856"/>
              <a:ext cx="4032448" cy="0"/>
            </a:xfrm>
            <a:prstGeom prst="line">
              <a:avLst/>
            </a:prstGeom>
            <a:solidFill>
              <a:srgbClr val="FFCC99"/>
            </a:solidFill>
            <a:ln w="952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5" name="직선 연결선 41"/>
            <p:cNvCxnSpPr/>
            <p:nvPr/>
          </p:nvCxnSpPr>
          <p:spPr bwMode="auto">
            <a:xfrm>
              <a:off x="251520" y="1556792"/>
              <a:ext cx="4032448" cy="0"/>
            </a:xfrm>
            <a:prstGeom prst="line">
              <a:avLst/>
            </a:prstGeom>
            <a:solidFill>
              <a:srgbClr val="FFCC99"/>
            </a:solidFill>
            <a:ln w="952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grpSp>
      <p:sp>
        <p:nvSpPr>
          <p:cNvPr id="27" name="TextBox 39"/>
          <p:cNvSpPr txBox="1">
            <a:spLocks noChangeArrowheads="1"/>
          </p:cNvSpPr>
          <p:nvPr/>
        </p:nvSpPr>
        <p:spPr bwMode="auto">
          <a:xfrm>
            <a:off x="2442844" y="174235"/>
            <a:ext cx="9537050" cy="430887"/>
          </a:xfrm>
          <a:prstGeom prst="rect">
            <a:avLst/>
          </a:prstGeom>
          <a:noFill/>
          <a:ln w="19050" algn="ctr">
            <a:noFill/>
            <a:miter lim="800000"/>
            <a:headEnd/>
            <a:tailEnd/>
          </a:ln>
          <a:effectLst/>
        </p:spPr>
        <p:txBody>
          <a:bodyPr vert="horz" wrap="square" lIns="0" tIns="0" rIns="0" bIns="0" numCol="1" anchor="ctr" anchorCtr="0" compatLnSpc="1">
            <a:prstTxWarp prst="textNoShape">
              <a:avLst/>
            </a:prstTxWarp>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Nhóm các nhiệm vụ, dự án về phát triển </a:t>
            </a:r>
            <a:r>
              <a:rPr lang="en-US" sz="2800" b="1" smtClean="0">
                <a:solidFill>
                  <a:srgbClr val="C00000"/>
                </a:solidFill>
                <a:latin typeface="Times New Roman" panose="02020603050405020304" pitchFamily="18" charset="0"/>
                <a:cs typeface="Times New Roman" panose="02020603050405020304" pitchFamily="18" charset="0"/>
              </a:rPr>
              <a:t>chính quyền số</a:t>
            </a:r>
            <a:endParaRPr kumimoji="0" lang="en-US" sz="2800" b="1" i="0" u="none" strike="noStrike" kern="120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9" name="그림 27"/>
          <p:cNvPicPr>
            <a:picLocks noChangeAspect="1"/>
          </p:cNvPicPr>
          <p:nvPr/>
        </p:nvPicPr>
        <p:blipFill>
          <a:blip r:embed="rId3"/>
          <a:stretch>
            <a:fillRect/>
          </a:stretch>
        </p:blipFill>
        <p:spPr>
          <a:xfrm>
            <a:off x="4967517" y="5245357"/>
            <a:ext cx="481533" cy="393769"/>
          </a:xfrm>
          <a:prstGeom prst="rect">
            <a:avLst/>
          </a:prstGeom>
        </p:spPr>
      </p:pic>
      <p:pic>
        <p:nvPicPr>
          <p:cNvPr id="30" name="그림 28"/>
          <p:cNvPicPr>
            <a:picLocks noChangeAspect="1"/>
          </p:cNvPicPr>
          <p:nvPr/>
        </p:nvPicPr>
        <p:blipFill>
          <a:blip r:embed="rId4"/>
          <a:stretch>
            <a:fillRect/>
          </a:stretch>
        </p:blipFill>
        <p:spPr>
          <a:xfrm>
            <a:off x="7885026" y="5171843"/>
            <a:ext cx="362391" cy="519059"/>
          </a:xfrm>
          <a:prstGeom prst="rect">
            <a:avLst/>
          </a:prstGeom>
        </p:spPr>
      </p:pic>
      <p:grpSp>
        <p:nvGrpSpPr>
          <p:cNvPr id="40" name="Group 39"/>
          <p:cNvGrpSpPr/>
          <p:nvPr/>
        </p:nvGrpSpPr>
        <p:grpSpPr>
          <a:xfrm>
            <a:off x="0" y="0"/>
            <a:ext cx="2354580" cy="800531"/>
            <a:chOff x="-153742" y="731575"/>
            <a:chExt cx="1424795" cy="465177"/>
          </a:xfrm>
        </p:grpSpPr>
        <p:sp>
          <p:nvSpPr>
            <p:cNvPr id="41" name="오각형 204"/>
            <p:cNvSpPr/>
            <p:nvPr/>
          </p:nvSpPr>
          <p:spPr>
            <a:xfrm>
              <a:off x="-153742" y="731575"/>
              <a:ext cx="1424795" cy="465177"/>
            </a:xfrm>
            <a:prstGeom prst="homePlate">
              <a:avLst>
                <a:gd name="adj" fmla="val 36772"/>
              </a:avLst>
            </a:prstGeom>
            <a:solidFill>
              <a:srgbClr val="1F497D">
                <a:lumMod val="75000"/>
              </a:srgbClr>
            </a:solidFill>
            <a:ln w="25400" cap="flat" cmpd="sng" algn="ctr">
              <a:noFill/>
              <a:prstDash val="solid"/>
            </a:ln>
            <a:effectLst>
              <a:outerShdw blurRad="38100" dist="12700" dir="2700000" algn="ctr" rotWithShape="0">
                <a:srgbClr val="000000">
                  <a:alpha val="40000"/>
                </a:srgbClr>
              </a:outerShdw>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ko-KR" altLang="en-US" sz="1500" b="0" i="0" u="none" strike="noStrike" kern="0" cap="none" spc="0" normalizeH="0" baseline="0" noProof="0" dirty="0">
                <a:ln>
                  <a:noFill/>
                </a:ln>
                <a:solidFill>
                  <a:prstClr val="white"/>
                </a:solidFill>
                <a:effectLst/>
                <a:uLnTx/>
                <a:uFillTx/>
                <a:latin typeface="Tw Cen MT Condensed" panose="020B0606020104020203"/>
                <a:ea typeface="-윤고딕340" panose="02030504000101010101" pitchFamily="18" charset="-127"/>
                <a:cs typeface="Times New Roman" pitchFamily="18" charset="0"/>
              </a:endParaRPr>
            </a:p>
          </p:txBody>
        </p:sp>
        <p:sp>
          <p:nvSpPr>
            <p:cNvPr id="42" name="제목 114"/>
            <p:cNvSpPr txBox="1">
              <a:spLocks/>
            </p:cNvSpPr>
            <p:nvPr/>
          </p:nvSpPr>
          <p:spPr>
            <a:xfrm>
              <a:off x="-153742" y="735626"/>
              <a:ext cx="1245576" cy="447842"/>
            </a:xfrm>
            <a:prstGeom prst="rect">
              <a:avLst/>
            </a:prstGeom>
            <a:effectLst>
              <a:outerShdw blurRad="76200" dir="5400000" algn="ctr" rotWithShape="0">
                <a:sysClr val="windowText" lastClr="000000"/>
              </a:outerShdw>
            </a:effectLst>
          </p:spPr>
          <p:txBody>
            <a:bodyPr anchor="ctr" anchorCtr="0"/>
            <a:lstStyle/>
            <a:p>
              <a:pPr marL="0" marR="0" lvl="0" indent="0" algn="ctr" defTabSz="1330325" rtl="0" eaLnBrk="0" fontAlgn="auto" latinLnBrk="0" hangingPunct="0">
                <a:lnSpc>
                  <a:spcPct val="100000"/>
                </a:lnSpc>
                <a:spcBef>
                  <a:spcPts val="0"/>
                </a:spcBef>
                <a:spcAft>
                  <a:spcPts val="0"/>
                </a:spcAft>
                <a:buClrTx/>
                <a:buSzPct val="100000"/>
                <a:buFontTx/>
                <a:buNone/>
                <a:tabLst/>
                <a:defRPr/>
              </a:pPr>
              <a:r>
                <a:rPr kumimoji="0" lang="en-US" altLang="ko-KR" sz="2400" b="1" i="0" u="none" strike="noStrike" kern="0" cap="none" spc="0" normalizeH="0" baseline="0" noProof="0" smtClean="0">
                  <a:ln>
                    <a:noFill/>
                  </a:ln>
                  <a:gradFill>
                    <a:gsLst>
                      <a:gs pos="100000">
                        <a:prstClr val="white"/>
                      </a:gs>
                      <a:gs pos="100000">
                        <a:srgbClr val="0070C0"/>
                      </a:gs>
                    </a:gsLst>
                    <a:lin ang="5400000" scaled="0"/>
                  </a:gradFill>
                  <a:effectLst/>
                  <a:uLnTx/>
                  <a:uFillTx/>
                  <a:latin typeface="Times New Roman" panose="02020603050405020304" pitchFamily="18" charset="0"/>
                  <a:ea typeface="HY견고딕" panose="02030600000101010101" pitchFamily="18" charset="-127"/>
                  <a:cs typeface="Times New Roman" panose="02020603050405020304" pitchFamily="18" charset="0"/>
                </a:rPr>
                <a:t>Nhiệm vụ trọng tâm</a:t>
              </a:r>
              <a:endParaRPr kumimoji="0" lang="en-US" altLang="ko-KR" sz="2400" b="1" i="0" u="none" strike="noStrike" kern="0" cap="none" spc="0" normalizeH="0" baseline="0" noProof="0" dirty="0">
                <a:ln>
                  <a:noFill/>
                </a:ln>
                <a:gradFill>
                  <a:gsLst>
                    <a:gs pos="100000">
                      <a:prstClr val="white"/>
                    </a:gs>
                    <a:gs pos="100000">
                      <a:srgbClr val="0070C0"/>
                    </a:gs>
                  </a:gsLst>
                  <a:lin ang="5400000" scaled="0"/>
                </a:gradFill>
                <a:effectLst/>
                <a:uLnTx/>
                <a:uFillTx/>
                <a:latin typeface="Times New Roman" panose="02020603050405020304" pitchFamily="18" charset="0"/>
                <a:ea typeface="HY견고딕" panose="02030600000101010101" pitchFamily="18" charset="-127"/>
                <a:cs typeface="Times New Roman" panose="02020603050405020304" pitchFamily="18" charset="0"/>
              </a:endParaRPr>
            </a:p>
          </p:txBody>
        </p:sp>
      </p:grpSp>
      <p:sp>
        <p:nvSpPr>
          <p:cNvPr id="16" name="Rectangle 6"/>
          <p:cNvSpPr>
            <a:spLocks noChangeArrowheads="1"/>
          </p:cNvSpPr>
          <p:nvPr/>
        </p:nvSpPr>
        <p:spPr bwMode="auto">
          <a:xfrm>
            <a:off x="160020" y="925196"/>
            <a:ext cx="6686550" cy="5786199"/>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indent="457200" algn="just">
              <a:spcBef>
                <a:spcPts val="600"/>
              </a:spcBef>
              <a:spcAft>
                <a:spcPts val="600"/>
              </a:spcAft>
              <a:defRPr/>
            </a:pPr>
            <a:r>
              <a:rPr lang="en-US" sz="2000" b="1" smtClean="0">
                <a:latin typeface="Times New Roman" panose="02020603050405020304" pitchFamily="18" charset="0"/>
                <a:cs typeface="Times New Roman" panose="02020603050405020304" pitchFamily="18" charset="0"/>
              </a:rPr>
              <a:t>Triển khai 21 nhiệm vụ, nhóm nhiệm vụ để:</a:t>
            </a:r>
          </a:p>
          <a:p>
            <a:pPr indent="457200" algn="just">
              <a:spcBef>
                <a:spcPts val="600"/>
              </a:spcBef>
              <a:spcAft>
                <a:spcPts val="600"/>
              </a:spcAft>
              <a:buFontTx/>
              <a:buChar char="-"/>
              <a:defRPr/>
            </a:pPr>
            <a:r>
              <a:rPr lang="en-US" sz="2000" smtClean="0">
                <a:latin typeface="Times New Roman" panose="02020603050405020304" pitchFamily="18" charset="0"/>
                <a:cs typeface="Times New Roman" panose="02020603050405020304" pitchFamily="18" charset="0"/>
              </a:rPr>
              <a:t>Xây dựng dữ liệu, nền tảng tích hợp chia sẻ dữ liệu của tỉnh kết nối với nền tảng tích hợp dữ liệu quốc gia, dữ liệu của các bộ, ngành, địa phương phục vụ cho việc khai thác sử dụng chung.</a:t>
            </a:r>
          </a:p>
          <a:p>
            <a:pPr indent="457200" algn="just">
              <a:spcBef>
                <a:spcPts val="600"/>
              </a:spcBef>
              <a:spcAft>
                <a:spcPts val="600"/>
              </a:spcAft>
              <a:buFontTx/>
              <a:buChar char="-"/>
              <a:defRPr/>
            </a:pPr>
            <a:r>
              <a:rPr lang="en-US" sz="2000" smtClean="0">
                <a:latin typeface="Times New Roman" panose="02020603050405020304" pitchFamily="18" charset="0"/>
                <a:cs typeface="Times New Roman" panose="02020603050405020304" pitchFamily="18" charset="0"/>
              </a:rPr>
              <a:t>Phát triển, hoàn thiện các hệ thống để cung cấp các dịch vụ công và triển khai các nghiệp vụ của các cơ quan nhà nước trên môi trường mạng để phục vụ tốt nhất cho các tổ chức cá nhân: Hệ thống Thông tin báo cáo của tỉnh kết nối với hệ thống thông tin báo cáo của chính phủ các bộ, ngành; hệ thống cổng dịch vụ công của tỉnh, kết nối với hệ thống cổng dịch vụ công quốc gia và các bộ, ngành, địa phương.</a:t>
            </a:r>
          </a:p>
          <a:p>
            <a:pPr indent="457200" algn="just">
              <a:spcBef>
                <a:spcPts val="600"/>
              </a:spcBef>
              <a:spcAft>
                <a:spcPts val="600"/>
              </a:spcAft>
              <a:buFontTx/>
              <a:buChar char="-"/>
              <a:defRPr/>
            </a:pPr>
            <a:r>
              <a:rPr lang="en-US" sz="2000" smtClean="0">
                <a:latin typeface="Times New Roman" panose="02020603050405020304" pitchFamily="18" charset="0"/>
                <a:cs typeface="Times New Roman" panose="02020603050405020304" pitchFamily="18" charset="0"/>
              </a:rPr>
              <a:t>Chuẩn hóa, điện tử hóa quy trình, nghiệp vụ, xử lý hồ sơ trên môi trường mạng; thực hiện số hóa hồ sơ lưu trữ, hồ sơ công việc của các cơ quan, đơn vị; đào tạo bồi dưỡng nâng cao nhận thức, kỹ năng về chuyển đổi số cho đội ngũ cán bộ, công chức, viên chức và người lao động trong các cơ quan nhà nước.   </a:t>
            </a:r>
            <a:endParaRPr lang="en-US" sz="2400" b="1" kern="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5"/>
          <a:stretch>
            <a:fillRect/>
          </a:stretch>
        </p:blipFill>
        <p:spPr>
          <a:xfrm>
            <a:off x="7075170" y="1334686"/>
            <a:ext cx="4907565" cy="4791794"/>
          </a:xfrm>
          <a:prstGeom prst="rect">
            <a:avLst/>
          </a:prstGeom>
        </p:spPr>
      </p:pic>
    </p:spTree>
    <p:extLst>
      <p:ext uri="{BB962C8B-B14F-4D97-AF65-F5344CB8AC3E}">
        <p14:creationId xmlns:p14="http://schemas.microsoft.com/office/powerpoint/2010/main" val="888083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fltVal val="0"/>
                                          </p:val>
                                        </p:tav>
                                        <p:tav tm="100000">
                                          <p:val>
                                            <p:strVal val="#ppt_w"/>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anim calcmode="lin" valueType="num">
                                      <p:cBhvr>
                                        <p:cTn id="15" dur="2000" fill="hold"/>
                                        <p:tgtEl>
                                          <p:spTgt spid="2"/>
                                        </p:tgtEl>
                                        <p:attrNameLst>
                                          <p:attrName>style.rotation</p:attrName>
                                        </p:attrNameLst>
                                      </p:cBhvr>
                                      <p:tavLst>
                                        <p:tav tm="0">
                                          <p:val>
                                            <p:fltVal val="90"/>
                                          </p:val>
                                        </p:tav>
                                        <p:tav tm="100000">
                                          <p:val>
                                            <p:fltVal val="0"/>
                                          </p:val>
                                        </p:tav>
                                      </p:tavLst>
                                    </p:anim>
                                    <p:animEffect transition="in" filter="fade">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그룹 9"/>
          <p:cNvGrpSpPr/>
          <p:nvPr/>
        </p:nvGrpSpPr>
        <p:grpSpPr>
          <a:xfrm>
            <a:off x="-241540" y="-20229"/>
            <a:ext cx="12433540" cy="820761"/>
            <a:chOff x="-18256" y="1556792"/>
            <a:chExt cx="4376890" cy="576064"/>
          </a:xfrm>
        </p:grpSpPr>
        <p:sp>
          <p:nvSpPr>
            <p:cNvPr id="21" name="직사각형 37"/>
            <p:cNvSpPr/>
            <p:nvPr/>
          </p:nvSpPr>
          <p:spPr bwMode="auto">
            <a:xfrm>
              <a:off x="-18256" y="1556792"/>
              <a:ext cx="4376890" cy="576064"/>
            </a:xfrm>
            <a:prstGeom prst="rect">
              <a:avLst/>
            </a:prstGeom>
            <a:gradFill>
              <a:gsLst>
                <a:gs pos="0">
                  <a:schemeClr val="bg2">
                    <a:lumMod val="50000"/>
                    <a:alpha val="0"/>
                  </a:schemeClr>
                </a:gs>
                <a:gs pos="49000">
                  <a:schemeClr val="bg1">
                    <a:alpha val="50000"/>
                  </a:schemeClr>
                </a:gs>
                <a:gs pos="100000">
                  <a:schemeClr val="bg2">
                    <a:lumMod val="50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500" b="1" i="0" u="none" strike="noStrike" kern="1200" cap="none" spc="0" normalizeH="0" baseline="0" noProof="0" dirty="0">
                <a:ln>
                  <a:noFill/>
                </a:ln>
                <a:solidFill>
                  <a:prstClr val="black"/>
                </a:solidFill>
                <a:effectLst/>
                <a:uLnTx/>
                <a:uFillTx/>
                <a:latin typeface="굴림" pitchFamily="50" charset="-127"/>
                <a:ea typeface="굴림" pitchFamily="50" charset="-127"/>
                <a:cs typeface="+mn-cs"/>
              </a:endParaRPr>
            </a:p>
          </p:txBody>
        </p:sp>
        <p:cxnSp>
          <p:nvCxnSpPr>
            <p:cNvPr id="22" name="직선 연결선 38"/>
            <p:cNvCxnSpPr/>
            <p:nvPr/>
          </p:nvCxnSpPr>
          <p:spPr bwMode="auto">
            <a:xfrm>
              <a:off x="251520" y="1588796"/>
              <a:ext cx="4032448" cy="0"/>
            </a:xfrm>
            <a:prstGeom prst="line">
              <a:avLst/>
            </a:prstGeom>
            <a:solidFill>
              <a:srgbClr val="FFCC99"/>
            </a:solidFill>
            <a:ln w="2857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3" name="직선 연결선 39"/>
            <p:cNvCxnSpPr/>
            <p:nvPr/>
          </p:nvCxnSpPr>
          <p:spPr bwMode="auto">
            <a:xfrm>
              <a:off x="251520" y="2100852"/>
              <a:ext cx="4032448" cy="0"/>
            </a:xfrm>
            <a:prstGeom prst="line">
              <a:avLst/>
            </a:prstGeom>
            <a:solidFill>
              <a:srgbClr val="FFCC99"/>
            </a:solidFill>
            <a:ln w="2857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4" name="직선 연결선 40"/>
            <p:cNvCxnSpPr/>
            <p:nvPr/>
          </p:nvCxnSpPr>
          <p:spPr bwMode="auto">
            <a:xfrm>
              <a:off x="251520" y="2132856"/>
              <a:ext cx="4032448" cy="0"/>
            </a:xfrm>
            <a:prstGeom prst="line">
              <a:avLst/>
            </a:prstGeom>
            <a:solidFill>
              <a:srgbClr val="FFCC99"/>
            </a:solidFill>
            <a:ln w="952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5" name="직선 연결선 41"/>
            <p:cNvCxnSpPr/>
            <p:nvPr/>
          </p:nvCxnSpPr>
          <p:spPr bwMode="auto">
            <a:xfrm>
              <a:off x="251520" y="1556792"/>
              <a:ext cx="4032448" cy="0"/>
            </a:xfrm>
            <a:prstGeom prst="line">
              <a:avLst/>
            </a:prstGeom>
            <a:solidFill>
              <a:srgbClr val="FFCC99"/>
            </a:solidFill>
            <a:ln w="952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grpSp>
      <p:sp>
        <p:nvSpPr>
          <p:cNvPr id="27" name="TextBox 39"/>
          <p:cNvSpPr txBox="1">
            <a:spLocks noChangeArrowheads="1"/>
          </p:cNvSpPr>
          <p:nvPr/>
        </p:nvSpPr>
        <p:spPr bwMode="auto">
          <a:xfrm>
            <a:off x="2442844" y="174235"/>
            <a:ext cx="9537050" cy="430887"/>
          </a:xfrm>
          <a:prstGeom prst="rect">
            <a:avLst/>
          </a:prstGeom>
          <a:noFill/>
          <a:ln w="19050" algn="ctr">
            <a:noFill/>
            <a:miter lim="800000"/>
            <a:headEnd/>
            <a:tailEnd/>
          </a:ln>
          <a:effectLst/>
        </p:spPr>
        <p:txBody>
          <a:bodyPr vert="horz" wrap="square" lIns="0" tIns="0" rIns="0" bIns="0" numCol="1" anchor="ctr" anchorCtr="0" compatLnSpc="1">
            <a:prstTxWarp prst="textNoShape">
              <a:avLst/>
            </a:prstTxWarp>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Nhóm các nhiệm vụ, dự án về phát triển </a:t>
            </a:r>
            <a:r>
              <a:rPr lang="en-US" sz="2800" b="1" smtClean="0">
                <a:solidFill>
                  <a:srgbClr val="C00000"/>
                </a:solidFill>
                <a:latin typeface="Times New Roman" panose="02020603050405020304" pitchFamily="18" charset="0"/>
                <a:cs typeface="Times New Roman" panose="02020603050405020304" pitchFamily="18" charset="0"/>
              </a:rPr>
              <a:t>kinh tế</a:t>
            </a:r>
            <a:r>
              <a:rPr kumimoji="0" lang="en-US" sz="28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số</a:t>
            </a:r>
          </a:p>
        </p:txBody>
      </p:sp>
      <p:pic>
        <p:nvPicPr>
          <p:cNvPr id="29" name="그림 27"/>
          <p:cNvPicPr>
            <a:picLocks noChangeAspect="1"/>
          </p:cNvPicPr>
          <p:nvPr/>
        </p:nvPicPr>
        <p:blipFill>
          <a:blip r:embed="rId3"/>
          <a:stretch>
            <a:fillRect/>
          </a:stretch>
        </p:blipFill>
        <p:spPr>
          <a:xfrm>
            <a:off x="4967517" y="5245357"/>
            <a:ext cx="481533" cy="393769"/>
          </a:xfrm>
          <a:prstGeom prst="rect">
            <a:avLst/>
          </a:prstGeom>
        </p:spPr>
      </p:pic>
      <p:pic>
        <p:nvPicPr>
          <p:cNvPr id="30" name="그림 28"/>
          <p:cNvPicPr>
            <a:picLocks noChangeAspect="1"/>
          </p:cNvPicPr>
          <p:nvPr/>
        </p:nvPicPr>
        <p:blipFill>
          <a:blip r:embed="rId4"/>
          <a:stretch>
            <a:fillRect/>
          </a:stretch>
        </p:blipFill>
        <p:spPr>
          <a:xfrm>
            <a:off x="7885026" y="5171843"/>
            <a:ext cx="362391" cy="519059"/>
          </a:xfrm>
          <a:prstGeom prst="rect">
            <a:avLst/>
          </a:prstGeom>
        </p:spPr>
      </p:pic>
      <p:grpSp>
        <p:nvGrpSpPr>
          <p:cNvPr id="40" name="Group 39"/>
          <p:cNvGrpSpPr/>
          <p:nvPr/>
        </p:nvGrpSpPr>
        <p:grpSpPr>
          <a:xfrm>
            <a:off x="0" y="0"/>
            <a:ext cx="2354580" cy="800531"/>
            <a:chOff x="-153742" y="731575"/>
            <a:chExt cx="1424795" cy="465177"/>
          </a:xfrm>
        </p:grpSpPr>
        <p:sp>
          <p:nvSpPr>
            <p:cNvPr id="41" name="오각형 204"/>
            <p:cNvSpPr/>
            <p:nvPr/>
          </p:nvSpPr>
          <p:spPr>
            <a:xfrm>
              <a:off x="-153742" y="731575"/>
              <a:ext cx="1424795" cy="465177"/>
            </a:xfrm>
            <a:prstGeom prst="homePlate">
              <a:avLst>
                <a:gd name="adj" fmla="val 36772"/>
              </a:avLst>
            </a:prstGeom>
            <a:solidFill>
              <a:srgbClr val="1F497D">
                <a:lumMod val="75000"/>
              </a:srgbClr>
            </a:solidFill>
            <a:ln w="25400" cap="flat" cmpd="sng" algn="ctr">
              <a:noFill/>
              <a:prstDash val="solid"/>
            </a:ln>
            <a:effectLst>
              <a:outerShdw blurRad="38100" dist="12700" dir="2700000" algn="ctr" rotWithShape="0">
                <a:srgbClr val="000000">
                  <a:alpha val="40000"/>
                </a:srgbClr>
              </a:outerShdw>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ko-KR" altLang="en-US" sz="1500" b="0" i="0" u="none" strike="noStrike" kern="0" cap="none" spc="0" normalizeH="0" baseline="0" noProof="0" dirty="0">
                <a:ln>
                  <a:noFill/>
                </a:ln>
                <a:solidFill>
                  <a:prstClr val="white"/>
                </a:solidFill>
                <a:effectLst/>
                <a:uLnTx/>
                <a:uFillTx/>
                <a:latin typeface="Tw Cen MT Condensed" panose="020B0606020104020203"/>
                <a:ea typeface="-윤고딕340" panose="02030504000101010101" pitchFamily="18" charset="-127"/>
                <a:cs typeface="Times New Roman" pitchFamily="18" charset="0"/>
              </a:endParaRPr>
            </a:p>
          </p:txBody>
        </p:sp>
        <p:sp>
          <p:nvSpPr>
            <p:cNvPr id="42" name="제목 114"/>
            <p:cNvSpPr txBox="1">
              <a:spLocks/>
            </p:cNvSpPr>
            <p:nvPr/>
          </p:nvSpPr>
          <p:spPr>
            <a:xfrm>
              <a:off x="-153742" y="735626"/>
              <a:ext cx="1245576" cy="447842"/>
            </a:xfrm>
            <a:prstGeom prst="rect">
              <a:avLst/>
            </a:prstGeom>
            <a:effectLst>
              <a:outerShdw blurRad="76200" dir="5400000" algn="ctr" rotWithShape="0">
                <a:sysClr val="windowText" lastClr="000000"/>
              </a:outerShdw>
            </a:effectLst>
          </p:spPr>
          <p:txBody>
            <a:bodyPr anchor="ctr" anchorCtr="0"/>
            <a:lstStyle/>
            <a:p>
              <a:pPr marL="0" marR="0" lvl="0" indent="0" algn="ctr" defTabSz="1330325" rtl="0" eaLnBrk="0" fontAlgn="auto" latinLnBrk="0" hangingPunct="0">
                <a:lnSpc>
                  <a:spcPct val="100000"/>
                </a:lnSpc>
                <a:spcBef>
                  <a:spcPts val="0"/>
                </a:spcBef>
                <a:spcAft>
                  <a:spcPts val="0"/>
                </a:spcAft>
                <a:buClrTx/>
                <a:buSzPct val="100000"/>
                <a:buFontTx/>
                <a:buNone/>
                <a:tabLst/>
                <a:defRPr/>
              </a:pPr>
              <a:r>
                <a:rPr kumimoji="0" lang="en-US" altLang="ko-KR" sz="2400" b="1" i="0" u="none" strike="noStrike" kern="0" cap="none" spc="0" normalizeH="0" baseline="0" noProof="0" smtClean="0">
                  <a:ln>
                    <a:noFill/>
                  </a:ln>
                  <a:gradFill>
                    <a:gsLst>
                      <a:gs pos="100000">
                        <a:prstClr val="white"/>
                      </a:gs>
                      <a:gs pos="100000">
                        <a:srgbClr val="0070C0"/>
                      </a:gs>
                    </a:gsLst>
                    <a:lin ang="5400000" scaled="0"/>
                  </a:gradFill>
                  <a:effectLst/>
                  <a:uLnTx/>
                  <a:uFillTx/>
                  <a:latin typeface="Times New Roman" panose="02020603050405020304" pitchFamily="18" charset="0"/>
                  <a:ea typeface="HY견고딕" panose="02030600000101010101" pitchFamily="18" charset="-127"/>
                  <a:cs typeface="Times New Roman" panose="02020603050405020304" pitchFamily="18" charset="0"/>
                </a:rPr>
                <a:t>Nhiệm vụ trọng tâm</a:t>
              </a:r>
              <a:endParaRPr kumimoji="0" lang="en-US" altLang="ko-KR" sz="2400" b="1" i="0" u="none" strike="noStrike" kern="0" cap="none" spc="0" normalizeH="0" baseline="0" noProof="0" dirty="0">
                <a:ln>
                  <a:noFill/>
                </a:ln>
                <a:gradFill>
                  <a:gsLst>
                    <a:gs pos="100000">
                      <a:prstClr val="white"/>
                    </a:gs>
                    <a:gs pos="100000">
                      <a:srgbClr val="0070C0"/>
                    </a:gs>
                  </a:gsLst>
                  <a:lin ang="5400000" scaled="0"/>
                </a:gradFill>
                <a:effectLst/>
                <a:uLnTx/>
                <a:uFillTx/>
                <a:latin typeface="Times New Roman" panose="02020603050405020304" pitchFamily="18" charset="0"/>
                <a:ea typeface="HY견고딕" panose="02030600000101010101" pitchFamily="18" charset="-127"/>
                <a:cs typeface="Times New Roman" panose="02020603050405020304" pitchFamily="18" charset="0"/>
              </a:endParaRPr>
            </a:p>
          </p:txBody>
        </p:sp>
      </p:grpSp>
      <p:sp>
        <p:nvSpPr>
          <p:cNvPr id="16" name="Rectangle 6"/>
          <p:cNvSpPr>
            <a:spLocks noChangeArrowheads="1"/>
          </p:cNvSpPr>
          <p:nvPr/>
        </p:nvSpPr>
        <p:spPr bwMode="auto">
          <a:xfrm>
            <a:off x="160020" y="856616"/>
            <a:ext cx="11921490" cy="2862322"/>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marL="0" marR="0" lvl="0" indent="457200" algn="just" defTabSz="914400" rtl="0" eaLnBrk="1" fontAlgn="auto" latinLnBrk="0" hangingPunct="1">
              <a:lnSpc>
                <a:spcPct val="100000"/>
              </a:lnSpc>
              <a:buClrTx/>
              <a:buSzTx/>
              <a:buFontTx/>
              <a:buNone/>
              <a:tabLst/>
              <a:defRPr/>
            </a:pPr>
            <a:r>
              <a:rPr kumimoji="0" lang="en-US" sz="2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09 nhiệm vụ, nhóm nhiệm vụ để:</a:t>
            </a:r>
          </a:p>
          <a:p>
            <a:pPr marL="0" marR="0" lvl="0" indent="457200" algn="just" defTabSz="914400" rtl="0" eaLnBrk="1" fontAlgn="auto" latinLnBrk="0" hangingPunct="1">
              <a:lnSpc>
                <a:spcPct val="100000"/>
              </a:lnSpc>
              <a:buClrTx/>
              <a:buSzTx/>
              <a:buFontTx/>
              <a:buChar char="-"/>
              <a:tabLst/>
              <a:defRPr/>
            </a:pP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Hỗ</a:t>
            </a:r>
            <a:r>
              <a:rPr kumimoji="0" lang="en-US" sz="20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trợ các doanh nghiệp nhỏ và vừa thực hiện cung cấp sản phẩm, dịch vụ trên các nền tảng công nghệ số, sản xuất thông minh và từng bước thực hiện tái cấu trúc doanh nghiệp, nâng cao năng lực nội tại của doanh nghiệp</a:t>
            </a: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457200" algn="just" defTabSz="914400" rtl="0" eaLnBrk="1" fontAlgn="auto" latinLnBrk="0" hangingPunct="1">
              <a:lnSpc>
                <a:spcPct val="100000"/>
              </a:lnSpc>
              <a:buClrTx/>
              <a:buSzTx/>
              <a:buFontTx/>
              <a:buChar char="-"/>
              <a:tabLst/>
              <a:defRPr/>
            </a:pP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0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triển thị trường thương mại điện tử của tỉnh lành mạnh có tính cạnh tranh và phát triển bền vững, hỗ trợ ứng dụng rộng rãi thương mại điện tử trong doanh nghiệp và cộng đồng; Xây dựng các hệ thống hạ tầng và dịch vụ phục vụ nhằm hỗ trợ phát triển thương mại điện tử</a:t>
            </a: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457200" algn="just" defTabSz="914400" rtl="0" eaLnBrk="1" fontAlgn="auto" latinLnBrk="0" hangingPunct="1">
              <a:lnSpc>
                <a:spcPct val="100000"/>
              </a:lnSpc>
              <a:buClrTx/>
              <a:buSzTx/>
              <a:buFontTx/>
              <a:buChar char="-"/>
              <a:tabLst/>
              <a:defRPr/>
            </a:pP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0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triển nền tảng thương mại điện tử thông qua chuỗi giá trị, hình thành chuỗi cung ứng trong đó có sự tham gia của các doanh nghiệp, các nhà sản xuất, kinh doanh và người tiêu dùng trên địa bàn tỉnh với các nhà sản xuất, phân phối và các kênh thương mại, các công ty thương mại điện tử trên phạm vi cả nước và quốc tế  </a:t>
            </a: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pic>
        <p:nvPicPr>
          <p:cNvPr id="4" name="Picture 3"/>
          <p:cNvPicPr>
            <a:picLocks noChangeAspect="1"/>
          </p:cNvPicPr>
          <p:nvPr/>
        </p:nvPicPr>
        <p:blipFill>
          <a:blip r:embed="rId5"/>
          <a:stretch>
            <a:fillRect/>
          </a:stretch>
        </p:blipFill>
        <p:spPr>
          <a:xfrm>
            <a:off x="274320" y="3775021"/>
            <a:ext cx="11807190" cy="3082979"/>
          </a:xfrm>
          <a:prstGeom prst="rect">
            <a:avLst/>
          </a:prstGeom>
        </p:spPr>
      </p:pic>
    </p:spTree>
    <p:extLst>
      <p:ext uri="{BB962C8B-B14F-4D97-AF65-F5344CB8AC3E}">
        <p14:creationId xmlns:p14="http://schemas.microsoft.com/office/powerpoint/2010/main" val="2364733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 calcmode="lin" valueType="num">
                                      <p:cBhvr>
                                        <p:cTn id="15" dur="2000" fill="hold"/>
                                        <p:tgtEl>
                                          <p:spTgt spid="4"/>
                                        </p:tgtEl>
                                        <p:attrNameLst>
                                          <p:attrName>style.rotation</p:attrName>
                                        </p:attrNameLst>
                                      </p:cBhvr>
                                      <p:tavLst>
                                        <p:tav tm="0">
                                          <p:val>
                                            <p:fltVal val="90"/>
                                          </p:val>
                                        </p:tav>
                                        <p:tav tm="100000">
                                          <p:val>
                                            <p:fltVal val="0"/>
                                          </p:val>
                                        </p:tav>
                                      </p:tavLst>
                                    </p:anim>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그룹 9"/>
          <p:cNvGrpSpPr/>
          <p:nvPr/>
        </p:nvGrpSpPr>
        <p:grpSpPr>
          <a:xfrm>
            <a:off x="-241540" y="-20229"/>
            <a:ext cx="12433540" cy="820761"/>
            <a:chOff x="-18256" y="1556792"/>
            <a:chExt cx="4376890" cy="576064"/>
          </a:xfrm>
        </p:grpSpPr>
        <p:sp>
          <p:nvSpPr>
            <p:cNvPr id="21" name="직사각형 37"/>
            <p:cNvSpPr/>
            <p:nvPr/>
          </p:nvSpPr>
          <p:spPr bwMode="auto">
            <a:xfrm>
              <a:off x="-18256" y="1556792"/>
              <a:ext cx="4376890" cy="576064"/>
            </a:xfrm>
            <a:prstGeom prst="rect">
              <a:avLst/>
            </a:prstGeom>
            <a:gradFill>
              <a:gsLst>
                <a:gs pos="0">
                  <a:schemeClr val="bg2">
                    <a:lumMod val="50000"/>
                    <a:alpha val="0"/>
                  </a:schemeClr>
                </a:gs>
                <a:gs pos="49000">
                  <a:schemeClr val="bg1">
                    <a:alpha val="50000"/>
                  </a:schemeClr>
                </a:gs>
                <a:gs pos="100000">
                  <a:schemeClr val="bg2">
                    <a:lumMod val="50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500" b="1" i="0" u="none" strike="noStrike" kern="1200" cap="none" spc="0" normalizeH="0" baseline="0" noProof="0" dirty="0">
                <a:ln>
                  <a:noFill/>
                </a:ln>
                <a:solidFill>
                  <a:prstClr val="black"/>
                </a:solidFill>
                <a:effectLst/>
                <a:uLnTx/>
                <a:uFillTx/>
                <a:latin typeface="굴림" pitchFamily="50" charset="-127"/>
                <a:ea typeface="굴림" pitchFamily="50" charset="-127"/>
                <a:cs typeface="+mn-cs"/>
              </a:endParaRPr>
            </a:p>
          </p:txBody>
        </p:sp>
        <p:cxnSp>
          <p:nvCxnSpPr>
            <p:cNvPr id="22" name="직선 연결선 38"/>
            <p:cNvCxnSpPr/>
            <p:nvPr/>
          </p:nvCxnSpPr>
          <p:spPr bwMode="auto">
            <a:xfrm>
              <a:off x="251520" y="1588796"/>
              <a:ext cx="4032448" cy="0"/>
            </a:xfrm>
            <a:prstGeom prst="line">
              <a:avLst/>
            </a:prstGeom>
            <a:solidFill>
              <a:srgbClr val="FFCC99"/>
            </a:solidFill>
            <a:ln w="2857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3" name="직선 연결선 39"/>
            <p:cNvCxnSpPr/>
            <p:nvPr/>
          </p:nvCxnSpPr>
          <p:spPr bwMode="auto">
            <a:xfrm>
              <a:off x="251520" y="2100852"/>
              <a:ext cx="4032448" cy="0"/>
            </a:xfrm>
            <a:prstGeom prst="line">
              <a:avLst/>
            </a:prstGeom>
            <a:solidFill>
              <a:srgbClr val="FFCC99"/>
            </a:solidFill>
            <a:ln w="2857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4" name="직선 연결선 40"/>
            <p:cNvCxnSpPr/>
            <p:nvPr/>
          </p:nvCxnSpPr>
          <p:spPr bwMode="auto">
            <a:xfrm>
              <a:off x="251520" y="2132856"/>
              <a:ext cx="4032448" cy="0"/>
            </a:xfrm>
            <a:prstGeom prst="line">
              <a:avLst/>
            </a:prstGeom>
            <a:solidFill>
              <a:srgbClr val="FFCC99"/>
            </a:solidFill>
            <a:ln w="952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5" name="직선 연결선 41"/>
            <p:cNvCxnSpPr/>
            <p:nvPr/>
          </p:nvCxnSpPr>
          <p:spPr bwMode="auto">
            <a:xfrm>
              <a:off x="251520" y="1556792"/>
              <a:ext cx="4032448" cy="0"/>
            </a:xfrm>
            <a:prstGeom prst="line">
              <a:avLst/>
            </a:prstGeom>
            <a:solidFill>
              <a:srgbClr val="FFCC99"/>
            </a:solidFill>
            <a:ln w="952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grpSp>
      <p:sp>
        <p:nvSpPr>
          <p:cNvPr id="27" name="TextBox 39"/>
          <p:cNvSpPr txBox="1">
            <a:spLocks noChangeArrowheads="1"/>
          </p:cNvSpPr>
          <p:nvPr/>
        </p:nvSpPr>
        <p:spPr bwMode="auto">
          <a:xfrm>
            <a:off x="2442844" y="174235"/>
            <a:ext cx="9537050" cy="430887"/>
          </a:xfrm>
          <a:prstGeom prst="rect">
            <a:avLst/>
          </a:prstGeom>
          <a:noFill/>
          <a:ln w="19050" algn="ctr">
            <a:noFill/>
            <a:miter lim="800000"/>
            <a:headEnd/>
            <a:tailEnd/>
          </a:ln>
          <a:effectLst/>
        </p:spPr>
        <p:txBody>
          <a:bodyPr vert="horz" wrap="square" lIns="0" tIns="0" rIns="0" bIns="0" numCol="1" anchor="ctr" anchorCtr="0" compatLnSpc="1">
            <a:prstTxWarp prst="textNoShape">
              <a:avLst/>
            </a:prstTxWarp>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Nhóm các nhiệm vụ, dự án về phát triển </a:t>
            </a:r>
            <a:r>
              <a:rPr lang="en-US" sz="2800" b="1" smtClean="0">
                <a:solidFill>
                  <a:srgbClr val="C00000"/>
                </a:solidFill>
                <a:latin typeface="Times New Roman" panose="02020603050405020304" pitchFamily="18" charset="0"/>
                <a:cs typeface="Times New Roman" panose="02020603050405020304" pitchFamily="18" charset="0"/>
              </a:rPr>
              <a:t>xã hội</a:t>
            </a:r>
            <a:r>
              <a:rPr kumimoji="0" lang="en-US" sz="28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số</a:t>
            </a:r>
          </a:p>
        </p:txBody>
      </p:sp>
      <p:pic>
        <p:nvPicPr>
          <p:cNvPr id="29" name="그림 27"/>
          <p:cNvPicPr>
            <a:picLocks noChangeAspect="1"/>
          </p:cNvPicPr>
          <p:nvPr/>
        </p:nvPicPr>
        <p:blipFill>
          <a:blip r:embed="rId3"/>
          <a:stretch>
            <a:fillRect/>
          </a:stretch>
        </p:blipFill>
        <p:spPr>
          <a:xfrm>
            <a:off x="4967517" y="5245357"/>
            <a:ext cx="481533" cy="393769"/>
          </a:xfrm>
          <a:prstGeom prst="rect">
            <a:avLst/>
          </a:prstGeom>
        </p:spPr>
      </p:pic>
      <p:pic>
        <p:nvPicPr>
          <p:cNvPr id="30" name="그림 28"/>
          <p:cNvPicPr>
            <a:picLocks noChangeAspect="1"/>
          </p:cNvPicPr>
          <p:nvPr/>
        </p:nvPicPr>
        <p:blipFill>
          <a:blip r:embed="rId4"/>
          <a:stretch>
            <a:fillRect/>
          </a:stretch>
        </p:blipFill>
        <p:spPr>
          <a:xfrm>
            <a:off x="7885026" y="5171843"/>
            <a:ext cx="362391" cy="519059"/>
          </a:xfrm>
          <a:prstGeom prst="rect">
            <a:avLst/>
          </a:prstGeom>
        </p:spPr>
      </p:pic>
      <p:grpSp>
        <p:nvGrpSpPr>
          <p:cNvPr id="40" name="Group 39"/>
          <p:cNvGrpSpPr/>
          <p:nvPr/>
        </p:nvGrpSpPr>
        <p:grpSpPr>
          <a:xfrm>
            <a:off x="0" y="0"/>
            <a:ext cx="2354580" cy="800531"/>
            <a:chOff x="-153742" y="731575"/>
            <a:chExt cx="1424795" cy="465177"/>
          </a:xfrm>
        </p:grpSpPr>
        <p:sp>
          <p:nvSpPr>
            <p:cNvPr id="41" name="오각형 204"/>
            <p:cNvSpPr/>
            <p:nvPr/>
          </p:nvSpPr>
          <p:spPr>
            <a:xfrm>
              <a:off x="-153742" y="731575"/>
              <a:ext cx="1424795" cy="465177"/>
            </a:xfrm>
            <a:prstGeom prst="homePlate">
              <a:avLst>
                <a:gd name="adj" fmla="val 36772"/>
              </a:avLst>
            </a:prstGeom>
            <a:solidFill>
              <a:srgbClr val="1F497D">
                <a:lumMod val="75000"/>
              </a:srgbClr>
            </a:solidFill>
            <a:ln w="25400" cap="flat" cmpd="sng" algn="ctr">
              <a:noFill/>
              <a:prstDash val="solid"/>
            </a:ln>
            <a:effectLst>
              <a:outerShdw blurRad="38100" dist="12700" dir="2700000" algn="ctr" rotWithShape="0">
                <a:srgbClr val="000000">
                  <a:alpha val="40000"/>
                </a:srgbClr>
              </a:outerShdw>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ko-KR" altLang="en-US" sz="1500" b="0" i="0" u="none" strike="noStrike" kern="0" cap="none" spc="0" normalizeH="0" baseline="0" noProof="0" dirty="0">
                <a:ln>
                  <a:noFill/>
                </a:ln>
                <a:solidFill>
                  <a:prstClr val="white"/>
                </a:solidFill>
                <a:effectLst/>
                <a:uLnTx/>
                <a:uFillTx/>
                <a:latin typeface="Tw Cen MT Condensed" panose="020B0606020104020203"/>
                <a:ea typeface="-윤고딕340" panose="02030504000101010101" pitchFamily="18" charset="-127"/>
                <a:cs typeface="Times New Roman" pitchFamily="18" charset="0"/>
              </a:endParaRPr>
            </a:p>
          </p:txBody>
        </p:sp>
        <p:sp>
          <p:nvSpPr>
            <p:cNvPr id="42" name="제목 114"/>
            <p:cNvSpPr txBox="1">
              <a:spLocks/>
            </p:cNvSpPr>
            <p:nvPr/>
          </p:nvSpPr>
          <p:spPr>
            <a:xfrm>
              <a:off x="-153742" y="735626"/>
              <a:ext cx="1245576" cy="447842"/>
            </a:xfrm>
            <a:prstGeom prst="rect">
              <a:avLst/>
            </a:prstGeom>
            <a:effectLst>
              <a:outerShdw blurRad="76200" dir="5400000" algn="ctr" rotWithShape="0">
                <a:sysClr val="windowText" lastClr="000000"/>
              </a:outerShdw>
            </a:effectLst>
          </p:spPr>
          <p:txBody>
            <a:bodyPr anchor="ctr" anchorCtr="0"/>
            <a:lstStyle/>
            <a:p>
              <a:pPr marL="0" marR="0" lvl="0" indent="0" algn="ctr" defTabSz="1330325" rtl="0" eaLnBrk="0" fontAlgn="auto" latinLnBrk="0" hangingPunct="0">
                <a:lnSpc>
                  <a:spcPct val="100000"/>
                </a:lnSpc>
                <a:spcBef>
                  <a:spcPts val="0"/>
                </a:spcBef>
                <a:spcAft>
                  <a:spcPts val="0"/>
                </a:spcAft>
                <a:buClrTx/>
                <a:buSzPct val="100000"/>
                <a:buFontTx/>
                <a:buNone/>
                <a:tabLst/>
                <a:defRPr/>
              </a:pPr>
              <a:r>
                <a:rPr kumimoji="0" lang="en-US" altLang="ko-KR" sz="2400" b="1" i="0" u="none" strike="noStrike" kern="0" cap="none" spc="0" normalizeH="0" baseline="0" noProof="0" smtClean="0">
                  <a:ln>
                    <a:noFill/>
                  </a:ln>
                  <a:gradFill>
                    <a:gsLst>
                      <a:gs pos="100000">
                        <a:prstClr val="white"/>
                      </a:gs>
                      <a:gs pos="100000">
                        <a:srgbClr val="0070C0"/>
                      </a:gs>
                    </a:gsLst>
                    <a:lin ang="5400000" scaled="0"/>
                  </a:gradFill>
                  <a:effectLst/>
                  <a:uLnTx/>
                  <a:uFillTx/>
                  <a:latin typeface="Times New Roman" panose="02020603050405020304" pitchFamily="18" charset="0"/>
                  <a:ea typeface="HY견고딕" panose="02030600000101010101" pitchFamily="18" charset="-127"/>
                  <a:cs typeface="Times New Roman" panose="02020603050405020304" pitchFamily="18" charset="0"/>
                </a:rPr>
                <a:t>Nhiệm vụ trọng tâm</a:t>
              </a:r>
              <a:endParaRPr kumimoji="0" lang="en-US" altLang="ko-KR" sz="2400" b="1" i="0" u="none" strike="noStrike" kern="0" cap="none" spc="0" normalizeH="0" baseline="0" noProof="0" dirty="0">
                <a:ln>
                  <a:noFill/>
                </a:ln>
                <a:gradFill>
                  <a:gsLst>
                    <a:gs pos="100000">
                      <a:prstClr val="white"/>
                    </a:gs>
                    <a:gs pos="100000">
                      <a:srgbClr val="0070C0"/>
                    </a:gs>
                  </a:gsLst>
                  <a:lin ang="5400000" scaled="0"/>
                </a:gradFill>
                <a:effectLst/>
                <a:uLnTx/>
                <a:uFillTx/>
                <a:latin typeface="Times New Roman" panose="02020603050405020304" pitchFamily="18" charset="0"/>
                <a:ea typeface="HY견고딕" panose="02030600000101010101" pitchFamily="18" charset="-127"/>
                <a:cs typeface="Times New Roman" panose="02020603050405020304" pitchFamily="18" charset="0"/>
              </a:endParaRPr>
            </a:p>
          </p:txBody>
        </p:sp>
      </p:grpSp>
      <p:sp>
        <p:nvSpPr>
          <p:cNvPr id="16" name="Rectangle 6"/>
          <p:cNvSpPr>
            <a:spLocks noChangeArrowheads="1"/>
          </p:cNvSpPr>
          <p:nvPr/>
        </p:nvSpPr>
        <p:spPr bwMode="auto">
          <a:xfrm>
            <a:off x="160020" y="1005206"/>
            <a:ext cx="5440680" cy="5632311"/>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07 nhiệm vụ, nhóm nhiệm vụ để:</a:t>
            </a:r>
          </a:p>
          <a:p>
            <a:pPr marL="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0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triển các khu đô thị thông minh, khai thác sử dụng hiệu quả nền tảng số trong công tác quản lý xã hội tại địa phương. Xây dựng hình ảnh văn hóa con người Ninh Bình thân thiện văn minh trên không gian mạng</a:t>
            </a: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Phát triển hạ</a:t>
            </a:r>
            <a:r>
              <a:rPr kumimoji="0" lang="en-US" sz="20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tầng mạng lưới, cung cấp dịch vụ mạng 4G, 5G để thúc đẩy tăng tỷ lệ dùng điện thoại thông minh của người dân; đẩy mạnh thanh toán điện tử, tạo điều kiện thuận lợi cho người dân, doanh nghiệp thực hiện thanh toán không dùng tiền mặt trên đại bàn tỉnh</a:t>
            </a: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Thúc</a:t>
            </a:r>
            <a:r>
              <a:rPr kumimoji="0" lang="en-US" sz="20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đẩy chuyển đổi kỹ năng số, cung cấp các khóa học đại trà, trực tuyến cho người dân và doanh nghiệp; ban hành các quy tắc ứng xử trên môi trường số; phát triển trung tâm giải đáp thắc mắc và hỗ trợ người dân bị ảnh hưởng, tác động tiêu cực bởi công nghệ số</a:t>
            </a:r>
            <a:endParaRPr kumimoji="0" lang="en-US" sz="24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pic>
        <p:nvPicPr>
          <p:cNvPr id="2" name="Picture 1"/>
          <p:cNvPicPr>
            <a:picLocks noChangeAspect="1"/>
          </p:cNvPicPr>
          <p:nvPr/>
        </p:nvPicPr>
        <p:blipFill>
          <a:blip r:embed="rId5"/>
          <a:stretch>
            <a:fillRect/>
          </a:stretch>
        </p:blipFill>
        <p:spPr>
          <a:xfrm>
            <a:off x="5726430" y="1005206"/>
            <a:ext cx="6366510" cy="5715634"/>
          </a:xfrm>
          <a:prstGeom prst="rect">
            <a:avLst/>
          </a:prstGeom>
        </p:spPr>
      </p:pic>
    </p:spTree>
    <p:extLst>
      <p:ext uri="{BB962C8B-B14F-4D97-AF65-F5344CB8AC3E}">
        <p14:creationId xmlns:p14="http://schemas.microsoft.com/office/powerpoint/2010/main" val="3070652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fltVal val="0"/>
                                          </p:val>
                                        </p:tav>
                                        <p:tav tm="100000">
                                          <p:val>
                                            <p:strVal val="#ppt_w"/>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anim calcmode="lin" valueType="num">
                                      <p:cBhvr>
                                        <p:cTn id="15" dur="2000" fill="hold"/>
                                        <p:tgtEl>
                                          <p:spTgt spid="2"/>
                                        </p:tgtEl>
                                        <p:attrNameLst>
                                          <p:attrName>style.rotation</p:attrName>
                                        </p:attrNameLst>
                                      </p:cBhvr>
                                      <p:tavLst>
                                        <p:tav tm="0">
                                          <p:val>
                                            <p:fltVal val="90"/>
                                          </p:val>
                                        </p:tav>
                                        <p:tav tm="100000">
                                          <p:val>
                                            <p:fltVal val="0"/>
                                          </p:val>
                                        </p:tav>
                                      </p:tavLst>
                                    </p:anim>
                                    <p:animEffect transition="in" filter="fade">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그룹 9"/>
          <p:cNvGrpSpPr/>
          <p:nvPr/>
        </p:nvGrpSpPr>
        <p:grpSpPr>
          <a:xfrm>
            <a:off x="-241540" y="-20229"/>
            <a:ext cx="12433540" cy="820761"/>
            <a:chOff x="-18256" y="1556792"/>
            <a:chExt cx="4376890" cy="576064"/>
          </a:xfrm>
        </p:grpSpPr>
        <p:sp>
          <p:nvSpPr>
            <p:cNvPr id="21" name="직사각형 37"/>
            <p:cNvSpPr/>
            <p:nvPr/>
          </p:nvSpPr>
          <p:spPr bwMode="auto">
            <a:xfrm>
              <a:off x="-18256" y="1556792"/>
              <a:ext cx="4376890" cy="576064"/>
            </a:xfrm>
            <a:prstGeom prst="rect">
              <a:avLst/>
            </a:prstGeom>
            <a:gradFill>
              <a:gsLst>
                <a:gs pos="0">
                  <a:schemeClr val="bg2">
                    <a:lumMod val="50000"/>
                    <a:alpha val="0"/>
                  </a:schemeClr>
                </a:gs>
                <a:gs pos="49000">
                  <a:schemeClr val="bg1">
                    <a:alpha val="50000"/>
                  </a:schemeClr>
                </a:gs>
                <a:gs pos="100000">
                  <a:schemeClr val="bg2">
                    <a:lumMod val="50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500" b="1" i="0" u="none" strike="noStrike" kern="1200" cap="none" spc="0" normalizeH="0" baseline="0" noProof="0" dirty="0">
                <a:ln>
                  <a:noFill/>
                </a:ln>
                <a:solidFill>
                  <a:prstClr val="black"/>
                </a:solidFill>
                <a:effectLst/>
                <a:uLnTx/>
                <a:uFillTx/>
                <a:latin typeface="굴림" pitchFamily="50" charset="-127"/>
                <a:ea typeface="굴림" pitchFamily="50" charset="-127"/>
                <a:cs typeface="+mn-cs"/>
              </a:endParaRPr>
            </a:p>
          </p:txBody>
        </p:sp>
        <p:cxnSp>
          <p:nvCxnSpPr>
            <p:cNvPr id="22" name="직선 연결선 38"/>
            <p:cNvCxnSpPr/>
            <p:nvPr/>
          </p:nvCxnSpPr>
          <p:spPr bwMode="auto">
            <a:xfrm>
              <a:off x="251520" y="1588796"/>
              <a:ext cx="4032448" cy="0"/>
            </a:xfrm>
            <a:prstGeom prst="line">
              <a:avLst/>
            </a:prstGeom>
            <a:solidFill>
              <a:srgbClr val="FFCC99"/>
            </a:solidFill>
            <a:ln w="2857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3" name="직선 연결선 39"/>
            <p:cNvCxnSpPr/>
            <p:nvPr/>
          </p:nvCxnSpPr>
          <p:spPr bwMode="auto">
            <a:xfrm>
              <a:off x="251520" y="2100852"/>
              <a:ext cx="4032448" cy="0"/>
            </a:xfrm>
            <a:prstGeom prst="line">
              <a:avLst/>
            </a:prstGeom>
            <a:solidFill>
              <a:srgbClr val="FFCC99"/>
            </a:solidFill>
            <a:ln w="2857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4" name="직선 연결선 40"/>
            <p:cNvCxnSpPr/>
            <p:nvPr/>
          </p:nvCxnSpPr>
          <p:spPr bwMode="auto">
            <a:xfrm>
              <a:off x="251520" y="2132856"/>
              <a:ext cx="4032448" cy="0"/>
            </a:xfrm>
            <a:prstGeom prst="line">
              <a:avLst/>
            </a:prstGeom>
            <a:solidFill>
              <a:srgbClr val="FFCC99"/>
            </a:solidFill>
            <a:ln w="952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cxnSp>
          <p:nvCxnSpPr>
            <p:cNvPr id="25" name="직선 연결선 41"/>
            <p:cNvCxnSpPr/>
            <p:nvPr/>
          </p:nvCxnSpPr>
          <p:spPr bwMode="auto">
            <a:xfrm>
              <a:off x="251520" y="1556792"/>
              <a:ext cx="4032448" cy="0"/>
            </a:xfrm>
            <a:prstGeom prst="line">
              <a:avLst/>
            </a:prstGeom>
            <a:solidFill>
              <a:srgbClr val="FFCC99"/>
            </a:solidFill>
            <a:ln w="9525" cap="flat" cmpd="sng" algn="ctr">
              <a:gradFill>
                <a:gsLst>
                  <a:gs pos="0">
                    <a:schemeClr val="bg2">
                      <a:lumMod val="50000"/>
                      <a:alpha val="0"/>
                    </a:schemeClr>
                  </a:gs>
                  <a:gs pos="50000">
                    <a:srgbClr val="0070C0"/>
                  </a:gs>
                  <a:gs pos="100000">
                    <a:schemeClr val="bg2">
                      <a:lumMod val="50000"/>
                      <a:alpha val="0"/>
                    </a:schemeClr>
                  </a:gs>
                </a:gsLst>
                <a:lin ang="0" scaled="0"/>
              </a:gradFill>
              <a:prstDash val="solid"/>
              <a:round/>
              <a:headEnd type="none" w="med" len="med"/>
              <a:tailEnd type="none" w="med" len="med"/>
            </a:ln>
            <a:effectLst/>
          </p:spPr>
        </p:cxnSp>
      </p:grpSp>
      <p:sp>
        <p:nvSpPr>
          <p:cNvPr id="27" name="TextBox 39"/>
          <p:cNvSpPr txBox="1">
            <a:spLocks noChangeArrowheads="1"/>
          </p:cNvSpPr>
          <p:nvPr/>
        </p:nvSpPr>
        <p:spPr bwMode="auto">
          <a:xfrm>
            <a:off x="2442844" y="174235"/>
            <a:ext cx="9537050" cy="430887"/>
          </a:xfrm>
          <a:prstGeom prst="rect">
            <a:avLst/>
          </a:prstGeom>
          <a:noFill/>
          <a:ln w="19050" algn="ctr">
            <a:noFill/>
            <a:miter lim="800000"/>
            <a:headEnd/>
            <a:tailEnd/>
          </a:ln>
          <a:effectLst/>
        </p:spPr>
        <p:txBody>
          <a:bodyPr vert="horz" wrap="square" lIns="0" tIns="0" rIns="0" bIns="0" numCol="1" anchor="ctr" anchorCtr="0" compatLnSpc="1">
            <a:prstTxWarp prst="textNoShape">
              <a:avLst/>
            </a:prstTxWarp>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vi-VN"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Nhóm các nhiệm vụ, dự án về </a:t>
            </a:r>
            <a:r>
              <a:rPr lang="en-US" sz="2800" b="1" noProof="0" smtClean="0">
                <a:solidFill>
                  <a:srgbClr val="C00000"/>
                </a:solidFill>
                <a:latin typeface="Times New Roman" panose="02020603050405020304" pitchFamily="18" charset="0"/>
                <a:cs typeface="Times New Roman" panose="02020603050405020304" pitchFamily="18" charset="0"/>
              </a:rPr>
              <a:t>đảm bảo an toàn, an ninh mạng</a:t>
            </a:r>
            <a:endParaRPr kumimoji="0" lang="en-US" sz="28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9" name="그림 27"/>
          <p:cNvPicPr>
            <a:picLocks noChangeAspect="1"/>
          </p:cNvPicPr>
          <p:nvPr/>
        </p:nvPicPr>
        <p:blipFill>
          <a:blip r:embed="rId3"/>
          <a:stretch>
            <a:fillRect/>
          </a:stretch>
        </p:blipFill>
        <p:spPr>
          <a:xfrm>
            <a:off x="4967517" y="5245357"/>
            <a:ext cx="481533" cy="393769"/>
          </a:xfrm>
          <a:prstGeom prst="rect">
            <a:avLst/>
          </a:prstGeom>
        </p:spPr>
      </p:pic>
      <p:grpSp>
        <p:nvGrpSpPr>
          <p:cNvPr id="40" name="Group 39"/>
          <p:cNvGrpSpPr/>
          <p:nvPr/>
        </p:nvGrpSpPr>
        <p:grpSpPr>
          <a:xfrm>
            <a:off x="0" y="0"/>
            <a:ext cx="2354580" cy="800531"/>
            <a:chOff x="-153742" y="731575"/>
            <a:chExt cx="1424795" cy="465177"/>
          </a:xfrm>
        </p:grpSpPr>
        <p:sp>
          <p:nvSpPr>
            <p:cNvPr id="41" name="오각형 204"/>
            <p:cNvSpPr/>
            <p:nvPr/>
          </p:nvSpPr>
          <p:spPr>
            <a:xfrm>
              <a:off x="-153742" y="731575"/>
              <a:ext cx="1424795" cy="465177"/>
            </a:xfrm>
            <a:prstGeom prst="homePlate">
              <a:avLst>
                <a:gd name="adj" fmla="val 36772"/>
              </a:avLst>
            </a:prstGeom>
            <a:solidFill>
              <a:srgbClr val="1F497D">
                <a:lumMod val="75000"/>
              </a:srgbClr>
            </a:solidFill>
            <a:ln w="25400" cap="flat" cmpd="sng" algn="ctr">
              <a:noFill/>
              <a:prstDash val="solid"/>
            </a:ln>
            <a:effectLst>
              <a:outerShdw blurRad="38100" dist="12700" dir="2700000" algn="ctr" rotWithShape="0">
                <a:srgbClr val="000000">
                  <a:alpha val="40000"/>
                </a:srgbClr>
              </a:outerShdw>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ko-KR" altLang="en-US" sz="1500" b="0" i="0" u="none" strike="noStrike" kern="0" cap="none" spc="0" normalizeH="0" baseline="0" noProof="0" dirty="0">
                <a:ln>
                  <a:noFill/>
                </a:ln>
                <a:solidFill>
                  <a:prstClr val="white"/>
                </a:solidFill>
                <a:effectLst/>
                <a:uLnTx/>
                <a:uFillTx/>
                <a:latin typeface="Tw Cen MT Condensed" panose="020B0606020104020203"/>
                <a:ea typeface="-윤고딕340" panose="02030504000101010101" pitchFamily="18" charset="-127"/>
                <a:cs typeface="Times New Roman" pitchFamily="18" charset="0"/>
              </a:endParaRPr>
            </a:p>
          </p:txBody>
        </p:sp>
        <p:sp>
          <p:nvSpPr>
            <p:cNvPr id="42" name="제목 114"/>
            <p:cNvSpPr txBox="1">
              <a:spLocks/>
            </p:cNvSpPr>
            <p:nvPr/>
          </p:nvSpPr>
          <p:spPr>
            <a:xfrm>
              <a:off x="-153742" y="735626"/>
              <a:ext cx="1245576" cy="447842"/>
            </a:xfrm>
            <a:prstGeom prst="rect">
              <a:avLst/>
            </a:prstGeom>
            <a:effectLst>
              <a:outerShdw blurRad="76200" dir="5400000" algn="ctr" rotWithShape="0">
                <a:sysClr val="windowText" lastClr="000000"/>
              </a:outerShdw>
            </a:effectLst>
          </p:spPr>
          <p:txBody>
            <a:bodyPr anchor="ctr" anchorCtr="0"/>
            <a:lstStyle/>
            <a:p>
              <a:pPr marL="0" marR="0" lvl="0" indent="0" algn="ctr" defTabSz="1330325" rtl="0" eaLnBrk="0" fontAlgn="auto" latinLnBrk="0" hangingPunct="0">
                <a:lnSpc>
                  <a:spcPct val="100000"/>
                </a:lnSpc>
                <a:spcBef>
                  <a:spcPts val="0"/>
                </a:spcBef>
                <a:spcAft>
                  <a:spcPts val="0"/>
                </a:spcAft>
                <a:buClrTx/>
                <a:buSzPct val="100000"/>
                <a:buFontTx/>
                <a:buNone/>
                <a:tabLst/>
                <a:defRPr/>
              </a:pPr>
              <a:r>
                <a:rPr kumimoji="0" lang="en-US" altLang="ko-KR" sz="2400" b="1" i="0" u="none" strike="noStrike" kern="0" cap="none" spc="0" normalizeH="0" baseline="0" noProof="0" smtClean="0">
                  <a:ln>
                    <a:noFill/>
                  </a:ln>
                  <a:gradFill>
                    <a:gsLst>
                      <a:gs pos="100000">
                        <a:prstClr val="white"/>
                      </a:gs>
                      <a:gs pos="100000">
                        <a:srgbClr val="0070C0"/>
                      </a:gs>
                    </a:gsLst>
                    <a:lin ang="5400000" scaled="0"/>
                  </a:gradFill>
                  <a:effectLst/>
                  <a:uLnTx/>
                  <a:uFillTx/>
                  <a:latin typeface="Times New Roman" panose="02020603050405020304" pitchFamily="18" charset="0"/>
                  <a:ea typeface="HY견고딕" panose="02030600000101010101" pitchFamily="18" charset="-127"/>
                  <a:cs typeface="Times New Roman" panose="02020603050405020304" pitchFamily="18" charset="0"/>
                </a:rPr>
                <a:t>Nhiệm vụ trọng tâm</a:t>
              </a:r>
              <a:endParaRPr kumimoji="0" lang="en-US" altLang="ko-KR" sz="2400" b="1" i="0" u="none" strike="noStrike" kern="0" cap="none" spc="0" normalizeH="0" baseline="0" noProof="0" dirty="0">
                <a:ln>
                  <a:noFill/>
                </a:ln>
                <a:gradFill>
                  <a:gsLst>
                    <a:gs pos="100000">
                      <a:prstClr val="white"/>
                    </a:gs>
                    <a:gs pos="100000">
                      <a:srgbClr val="0070C0"/>
                    </a:gs>
                  </a:gsLst>
                  <a:lin ang="5400000" scaled="0"/>
                </a:gradFill>
                <a:effectLst/>
                <a:uLnTx/>
                <a:uFillTx/>
                <a:latin typeface="Times New Roman" panose="02020603050405020304" pitchFamily="18" charset="0"/>
                <a:ea typeface="HY견고딕" panose="02030600000101010101" pitchFamily="18" charset="-127"/>
                <a:cs typeface="Times New Roman" panose="02020603050405020304" pitchFamily="18" charset="0"/>
              </a:endParaRPr>
            </a:p>
          </p:txBody>
        </p:sp>
      </p:grpSp>
      <p:sp>
        <p:nvSpPr>
          <p:cNvPr id="16" name="Rectangle 6"/>
          <p:cNvSpPr>
            <a:spLocks noChangeArrowheads="1"/>
          </p:cNvSpPr>
          <p:nvPr/>
        </p:nvSpPr>
        <p:spPr bwMode="auto">
          <a:xfrm>
            <a:off x="160020" y="1005206"/>
            <a:ext cx="5566410" cy="5509200"/>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05 nhiệm vụ, nhóm nhiệm vụ để:</a:t>
            </a:r>
          </a:p>
          <a:p>
            <a:pPr marL="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2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dựng, củng cố lực lượng đảm bảo an toàn an ninh thông tin mạng, sẵn sàng ứng cứu xử lý khi có sự cố xảy ra; xây dựng quy chế gắn trách nhiệm của người đứng đầu các cơ quan, đơn vị, địa phương và đội ngũ cán bộ, công chức đối với việc đảm bảo an toàn, an ninh mạng</a:t>
            </a:r>
            <a:r>
              <a:rPr kumimoji="0" lang="en-US"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2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khai các hoạt động giám sát, đánh giá, bảo vệ, ứng cứu các hệ thống thông tin của tỉnh theo mô hình 4 lớp, đảm bảo khả năng thích ứng một cách chủ động, linh hoạt và giảm thiểu các nguy cơ đe dọa mất an toàn thông tin trên không gian mạng; sẵn sàng các giải pháp phòng ngừa và ứng phó khi có sự cố sảy ra</a:t>
            </a:r>
            <a:r>
              <a:rPr kumimoji="0" lang="en-US"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3" name="Picture 2"/>
          <p:cNvPicPr>
            <a:picLocks noChangeAspect="1"/>
          </p:cNvPicPr>
          <p:nvPr/>
        </p:nvPicPr>
        <p:blipFill>
          <a:blip r:embed="rId4"/>
          <a:stretch>
            <a:fillRect/>
          </a:stretch>
        </p:blipFill>
        <p:spPr>
          <a:xfrm>
            <a:off x="5726430" y="904747"/>
            <a:ext cx="6465569" cy="5713223"/>
          </a:xfrm>
          <a:prstGeom prst="rect">
            <a:avLst/>
          </a:prstGeom>
        </p:spPr>
      </p:pic>
    </p:spTree>
    <p:extLst>
      <p:ext uri="{BB962C8B-B14F-4D97-AF65-F5344CB8AC3E}">
        <p14:creationId xmlns:p14="http://schemas.microsoft.com/office/powerpoint/2010/main" val="767669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3000" fill="hold"/>
                                        <p:tgtEl>
                                          <p:spTgt spid="3"/>
                                        </p:tgtEl>
                                        <p:attrNameLst>
                                          <p:attrName>ppt_w</p:attrName>
                                        </p:attrNameLst>
                                      </p:cBhvr>
                                      <p:tavLst>
                                        <p:tav tm="0">
                                          <p:val>
                                            <p:fltVal val="0"/>
                                          </p:val>
                                        </p:tav>
                                        <p:tav tm="100000">
                                          <p:val>
                                            <p:strVal val="#ppt_w"/>
                                          </p:val>
                                        </p:tav>
                                      </p:tavLst>
                                    </p:anim>
                                    <p:anim calcmode="lin" valueType="num">
                                      <p:cBhvr>
                                        <p:cTn id="14" dur="3000" fill="hold"/>
                                        <p:tgtEl>
                                          <p:spTgt spid="3"/>
                                        </p:tgtEl>
                                        <p:attrNameLst>
                                          <p:attrName>ppt_h</p:attrName>
                                        </p:attrNameLst>
                                      </p:cBhvr>
                                      <p:tavLst>
                                        <p:tav tm="0">
                                          <p:val>
                                            <p:fltVal val="0"/>
                                          </p:val>
                                        </p:tav>
                                        <p:tav tm="100000">
                                          <p:val>
                                            <p:strVal val="#ppt_h"/>
                                          </p:val>
                                        </p:tav>
                                      </p:tavLst>
                                    </p:anim>
                                    <p:anim calcmode="lin" valueType="num">
                                      <p:cBhvr>
                                        <p:cTn id="15" dur="3000" fill="hold"/>
                                        <p:tgtEl>
                                          <p:spTgt spid="3"/>
                                        </p:tgtEl>
                                        <p:attrNameLst>
                                          <p:attrName>style.rotation</p:attrName>
                                        </p:attrNameLst>
                                      </p:cBhvr>
                                      <p:tavLst>
                                        <p:tav tm="0">
                                          <p:val>
                                            <p:fltVal val="90"/>
                                          </p:val>
                                        </p:tav>
                                        <p:tav tm="100000">
                                          <p:val>
                                            <p:fltVal val="0"/>
                                          </p:val>
                                        </p:tav>
                                      </p:tavLst>
                                    </p:anim>
                                    <p:animEffect transition="in" filter="fade">
                                      <p:cBhvr>
                                        <p:cTn id="1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ltGray">
          <a:xfrm rot="5400000">
            <a:off x="-2332515" y="1460978"/>
            <a:ext cx="5017772" cy="47704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01 w 21600"/>
              <a:gd name="T13" fmla="*/ 0 h 21600"/>
              <a:gd name="T14" fmla="*/ 21199 w 21600"/>
              <a:gd name="T15" fmla="*/ 13628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solidFill>
            <a:schemeClr val="tx1">
              <a:alpha val="74901"/>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123" name="AutoShape 3"/>
          <p:cNvSpPr>
            <a:spLocks noChangeArrowheads="1"/>
          </p:cNvSpPr>
          <p:nvPr/>
        </p:nvSpPr>
        <p:spPr bwMode="ltGray">
          <a:xfrm rot="5400000" flipH="1">
            <a:off x="-1921668" y="1857217"/>
            <a:ext cx="4032250" cy="39290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solidFill>
            <a:srgbClr val="BBE0E3"/>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5124" name="Picture 4" descr="original_pencil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130" y="298323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6"/>
          <p:cNvSpPr>
            <a:spLocks noChangeArrowheads="1"/>
          </p:cNvSpPr>
          <p:nvPr/>
        </p:nvSpPr>
        <p:spPr bwMode="gray">
          <a:xfrm>
            <a:off x="91440" y="6477000"/>
            <a:ext cx="12100560" cy="381000"/>
          </a:xfrm>
          <a:prstGeom prst="rect">
            <a:avLst/>
          </a:prstGeom>
          <a:gradFill rotWithShape="1">
            <a:gsLst>
              <a:gs pos="0">
                <a:srgbClr val="475E76"/>
              </a:gs>
              <a:gs pos="100000">
                <a:srgbClr val="99CC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buClr>
                <a:schemeClr val="hlink"/>
              </a:buClr>
            </a:pPr>
            <a:r>
              <a:rPr lang="en-US" altLang="en-US" sz="2600" b="1">
                <a:solidFill>
                  <a:srgbClr val="FF0000"/>
                </a:solidFill>
                <a:latin typeface="Times New Roman" panose="02020603050405020304" pitchFamily="18" charset="0"/>
              </a:rPr>
              <a:t>Liên minh hợp tác xã tỉnh Ninh Bình</a:t>
            </a:r>
          </a:p>
        </p:txBody>
      </p:sp>
      <p:pic>
        <p:nvPicPr>
          <p:cNvPr id="5128" name="Picture 8"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1320" y="33969"/>
            <a:ext cx="1490820" cy="126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6" name="Text Box 10"/>
          <p:cNvSpPr txBox="1">
            <a:spLocks noChangeArrowheads="1"/>
          </p:cNvSpPr>
          <p:nvPr/>
        </p:nvSpPr>
        <p:spPr bwMode="auto">
          <a:xfrm>
            <a:off x="3957318" y="3341371"/>
            <a:ext cx="7015482" cy="1077218"/>
          </a:xfrm>
          <a:prstGeom prst="rect">
            <a:avLst/>
          </a:prstGeom>
          <a:gradFill rotWithShape="1">
            <a:gsLst>
              <a:gs pos="0">
                <a:srgbClr val="33CC33"/>
              </a:gs>
              <a:gs pos="50000">
                <a:schemeClr val="bg1"/>
              </a:gs>
              <a:gs pos="100000">
                <a:srgbClr val="33CC33"/>
              </a:gs>
            </a:gsLst>
            <a:lin ang="18900000" scaled="1"/>
          </a:gradFill>
          <a:ln w="38100">
            <a:noFill/>
            <a:miter lim="800000"/>
            <a:headEnd type="none" w="sm" len="sm"/>
            <a:tailEnd type="none" w="sm" len="sm"/>
          </a:ln>
          <a:effectLst>
            <a:prstShdw prst="shdw12">
              <a:srgbClr val="777777">
                <a:alpha val="50000"/>
              </a:srgbClr>
            </a:prstShdw>
          </a:effectLst>
        </p:spPr>
        <p:txBody>
          <a:bodyPr wrap="square">
            <a:spAutoFit/>
          </a:bodyPr>
          <a:lstStyle/>
          <a:p>
            <a:pPr algn="ctr">
              <a:spcBef>
                <a:spcPts val="1800"/>
              </a:spcBef>
              <a:spcAft>
                <a:spcPts val="1800"/>
              </a:spcAft>
              <a:buClr>
                <a:schemeClr val="hlink"/>
              </a:buClr>
              <a:buFont typeface="Webdings" pitchFamily="18" charset="2"/>
              <a:buNone/>
              <a:defRPr/>
            </a:pPr>
            <a:r>
              <a:rPr lang="en-US" sz="2800" b="1" smtClean="0">
                <a:solidFill>
                  <a:srgbClr val="000099"/>
                </a:solidFill>
                <a:latin typeface="Times New Roman" pitchFamily="18" charset="0"/>
              </a:rPr>
              <a:t>  </a:t>
            </a:r>
            <a:r>
              <a:rPr lang="en-US" sz="3200" b="1" smtClean="0">
                <a:solidFill>
                  <a:srgbClr val="000099"/>
                </a:solidFill>
                <a:latin typeface="Times New Roman" pitchFamily="18" charset="0"/>
              </a:rPr>
              <a:t>Chương trình Chuyển đổi số của tỉnh Ninh Bình</a:t>
            </a:r>
            <a:endParaRPr lang="en-US" sz="3200" b="1">
              <a:solidFill>
                <a:srgbClr val="000099"/>
              </a:solidFill>
              <a:latin typeface="Times New Roman" pitchFamily="18" charset="0"/>
            </a:endParaRPr>
          </a:p>
        </p:txBody>
      </p:sp>
      <p:sp>
        <p:nvSpPr>
          <p:cNvPr id="167954" name="Text Box 18"/>
          <p:cNvSpPr txBox="1">
            <a:spLocks noChangeArrowheads="1"/>
          </p:cNvSpPr>
          <p:nvPr/>
        </p:nvSpPr>
        <p:spPr bwMode="auto">
          <a:xfrm>
            <a:off x="3942078" y="1680211"/>
            <a:ext cx="7145022" cy="1077218"/>
          </a:xfrm>
          <a:prstGeom prst="rect">
            <a:avLst/>
          </a:prstGeom>
          <a:gradFill rotWithShape="1">
            <a:gsLst>
              <a:gs pos="0">
                <a:schemeClr val="accent1"/>
              </a:gs>
              <a:gs pos="50000">
                <a:schemeClr val="bg1"/>
              </a:gs>
              <a:gs pos="100000">
                <a:schemeClr val="accent1"/>
              </a:gs>
            </a:gsLst>
            <a:lin ang="18900000" scaled="1"/>
          </a:gradFill>
          <a:ln w="38100">
            <a:noFill/>
            <a:miter lim="800000"/>
            <a:headEnd type="none" w="sm" len="sm"/>
            <a:tailEnd type="none" w="sm" len="sm"/>
          </a:ln>
          <a:effectLst>
            <a:prstShdw prst="shdw12">
              <a:srgbClr val="777777">
                <a:alpha val="50000"/>
              </a:srgbClr>
            </a:prstShdw>
          </a:effectLst>
        </p:spPr>
        <p:txBody>
          <a:bodyPr wrap="square">
            <a:spAutoFit/>
          </a:bodyPr>
          <a:lstStyle/>
          <a:p>
            <a:pPr algn="ctr">
              <a:buClr>
                <a:schemeClr val="hlink"/>
              </a:buClr>
              <a:buFont typeface="Webdings" pitchFamily="18" charset="2"/>
              <a:buNone/>
              <a:defRPr/>
            </a:pPr>
            <a:r>
              <a:rPr lang="en-US" sz="2800" b="1" smtClean="0">
                <a:solidFill>
                  <a:srgbClr val="000099"/>
                </a:solidFill>
                <a:latin typeface="Times New Roman" pitchFamily="18" charset="0"/>
              </a:rPr>
              <a:t> </a:t>
            </a:r>
            <a:r>
              <a:rPr lang="en-US" sz="3200" b="1">
                <a:solidFill>
                  <a:srgbClr val="000099"/>
                </a:solidFill>
                <a:latin typeface="Times New Roman" pitchFamily="18" charset="0"/>
              </a:rPr>
              <a:t>C</a:t>
            </a:r>
            <a:r>
              <a:rPr lang="en-US" sz="3200" b="1" smtClean="0">
                <a:solidFill>
                  <a:srgbClr val="000099"/>
                </a:solidFill>
                <a:latin typeface="Times New Roman" pitchFamily="18" charset="0"/>
              </a:rPr>
              <a:t>huyển đổi số và Chương trình chuyển đổi số Quốc gia</a:t>
            </a:r>
          </a:p>
        </p:txBody>
      </p:sp>
      <p:sp>
        <p:nvSpPr>
          <p:cNvPr id="50" name="Text Box 26"/>
          <p:cNvSpPr txBox="1">
            <a:spLocks noChangeArrowheads="1"/>
          </p:cNvSpPr>
          <p:nvPr/>
        </p:nvSpPr>
        <p:spPr bwMode="auto">
          <a:xfrm>
            <a:off x="4011930" y="4987291"/>
            <a:ext cx="6960870" cy="1077218"/>
          </a:xfrm>
          <a:prstGeom prst="rect">
            <a:avLst/>
          </a:prstGeom>
          <a:gradFill rotWithShape="1">
            <a:gsLst>
              <a:gs pos="0">
                <a:srgbClr val="008000"/>
              </a:gs>
              <a:gs pos="50000">
                <a:srgbClr val="EFF7EF"/>
              </a:gs>
              <a:gs pos="100000">
                <a:srgbClr val="008000"/>
              </a:gs>
            </a:gsLst>
            <a:lin ang="18900000" scaled="1"/>
          </a:gradFill>
          <a:ln>
            <a:noFill/>
          </a:ln>
          <a:effectLst>
            <a:prstShdw prst="shdw12">
              <a:srgbClr val="777777">
                <a:alpha val="50000"/>
              </a:srgbClr>
            </a:prstShdw>
          </a:effectLst>
          <a:extLs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buClr>
                <a:schemeClr val="hlink"/>
              </a:buClr>
              <a:buFont typeface="Webdings" panose="05030102010509060703" pitchFamily="18" charset="2"/>
              <a:buNone/>
            </a:pPr>
            <a:r>
              <a:rPr lang="en-US" altLang="en-US" sz="3200" b="1" smtClean="0">
                <a:solidFill>
                  <a:srgbClr val="000099"/>
                </a:solidFill>
                <a:latin typeface="Times New Roman" panose="02020603050405020304" pitchFamily="18" charset="0"/>
                <a:sym typeface="Symbol" panose="05050102010706020507" pitchFamily="18" charset="2"/>
              </a:rPr>
              <a:t>Chuyển đổi trong lĩnh vực kinh tế tập thể, hợp tác xã</a:t>
            </a:r>
            <a:endParaRPr lang="en-US" altLang="en-US" sz="3200" b="1">
              <a:solidFill>
                <a:srgbClr val="000099"/>
              </a:solidFill>
              <a:latin typeface="Times New Roman" panose="02020603050405020304" pitchFamily="18" charset="0"/>
              <a:sym typeface="Symbol" panose="05050102010706020507" pitchFamily="18" charset="2"/>
            </a:endParaRPr>
          </a:p>
        </p:txBody>
      </p:sp>
      <p:pic>
        <p:nvPicPr>
          <p:cNvPr id="7" name="Picture 6"/>
          <p:cNvPicPr>
            <a:picLocks noChangeAspect="1"/>
          </p:cNvPicPr>
          <p:nvPr/>
        </p:nvPicPr>
        <p:blipFill>
          <a:blip r:embed="rId5"/>
          <a:stretch>
            <a:fillRect/>
          </a:stretch>
        </p:blipFill>
        <p:spPr>
          <a:xfrm>
            <a:off x="1908810" y="29362"/>
            <a:ext cx="8652510" cy="1273657"/>
          </a:xfrm>
          <a:prstGeom prst="rect">
            <a:avLst/>
          </a:prstGeom>
        </p:spPr>
      </p:pic>
      <p:grpSp>
        <p:nvGrpSpPr>
          <p:cNvPr id="51" name="Group 39"/>
          <p:cNvGrpSpPr>
            <a:grpSpLocks/>
          </p:cNvGrpSpPr>
          <p:nvPr/>
        </p:nvGrpSpPr>
        <p:grpSpPr bwMode="auto">
          <a:xfrm>
            <a:off x="2484120" y="1549496"/>
            <a:ext cx="1377948" cy="1358487"/>
            <a:chOff x="192" y="1389"/>
            <a:chExt cx="1684" cy="1683"/>
          </a:xfrm>
        </p:grpSpPr>
        <p:sp>
          <p:nvSpPr>
            <p:cNvPr id="52" name="Oval 51"/>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grpSp>
          <p:nvGrpSpPr>
            <p:cNvPr id="53" name="Group 38"/>
            <p:cNvGrpSpPr>
              <a:grpSpLocks/>
            </p:cNvGrpSpPr>
            <p:nvPr/>
          </p:nvGrpSpPr>
          <p:grpSpPr bwMode="auto">
            <a:xfrm>
              <a:off x="303" y="1498"/>
              <a:ext cx="1573" cy="1470"/>
              <a:chOff x="303" y="1498"/>
              <a:chExt cx="1573" cy="1470"/>
            </a:xfrm>
          </p:grpSpPr>
          <p:sp>
            <p:nvSpPr>
              <p:cNvPr id="54" name="Oval 11"/>
              <p:cNvSpPr>
                <a:spLocks noChangeArrowheads="1"/>
              </p:cNvSpPr>
              <p:nvPr/>
            </p:nvSpPr>
            <p:spPr bwMode="gray">
              <a:xfrm>
                <a:off x="301" y="1498"/>
                <a:ext cx="1463" cy="1462"/>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sp>
            <p:nvSpPr>
              <p:cNvPr id="55" name="Oval 12"/>
              <p:cNvSpPr>
                <a:spLocks noChangeArrowheads="1"/>
              </p:cNvSpPr>
              <p:nvPr/>
            </p:nvSpPr>
            <p:spPr bwMode="gray">
              <a:xfrm>
                <a:off x="309" y="1505"/>
                <a:ext cx="1462"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sp>
            <p:nvSpPr>
              <p:cNvPr id="56"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7"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8"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9" name="Text Box 31"/>
              <p:cNvSpPr txBox="1">
                <a:spLocks noChangeArrowheads="1"/>
              </p:cNvSpPr>
              <p:nvPr/>
            </p:nvSpPr>
            <p:spPr bwMode="gray">
              <a:xfrm>
                <a:off x="408" y="2007"/>
                <a:ext cx="1468" cy="392"/>
              </a:xfrm>
              <a:prstGeom prst="rect">
                <a:avLst/>
              </a:prstGeom>
              <a:noFill/>
              <a:ln>
                <a:noFill/>
              </a:ln>
              <a:effectLst/>
              <a:ex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b="1" kern="0" smtClean="0">
                    <a:solidFill>
                      <a:srgbClr val="000099"/>
                    </a:solidFill>
                    <a:effectLst>
                      <a:outerShdw blurRad="38100" dist="38100" dir="2700000" algn="tl">
                        <a:srgbClr val="C0C0C0"/>
                      </a:outerShdw>
                    </a:effectLst>
                    <a:latin typeface="Times New Roman" pitchFamily="18" charset="0"/>
                    <a:cs typeface="Times New Roman" pitchFamily="18" charset="0"/>
                  </a:rPr>
                  <a:t>PHẦN</a:t>
                </a:r>
                <a:r>
                  <a:rPr kumimoji="0" lang="en-US" sz="1600" b="1" i="0" u="none" strike="noStrike" kern="0" cap="none" spc="0" normalizeH="0" baseline="0" noProof="0" smtClean="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rPr>
                  <a:t> </a:t>
                </a:r>
                <a:r>
                  <a:rPr lang="en-US" sz="1600" b="1" kern="0" dirty="0">
                    <a:solidFill>
                      <a:srgbClr val="000099"/>
                    </a:solidFill>
                    <a:effectLst>
                      <a:outerShdw blurRad="38100" dist="38100" dir="2700000" algn="tl">
                        <a:srgbClr val="C0C0C0"/>
                      </a:outerShdw>
                    </a:effectLst>
                    <a:latin typeface="Times New Roman" pitchFamily="18" charset="0"/>
                    <a:cs typeface="Times New Roman" pitchFamily="18" charset="0"/>
                  </a:rPr>
                  <a:t>I</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endParaRPr>
              </a:p>
            </p:txBody>
          </p:sp>
        </p:grpSp>
      </p:grpSp>
      <p:grpSp>
        <p:nvGrpSpPr>
          <p:cNvPr id="60" name="Group 39"/>
          <p:cNvGrpSpPr>
            <a:grpSpLocks/>
          </p:cNvGrpSpPr>
          <p:nvPr/>
        </p:nvGrpSpPr>
        <p:grpSpPr bwMode="auto">
          <a:xfrm>
            <a:off x="2567940" y="3187796"/>
            <a:ext cx="1377948" cy="1358487"/>
            <a:chOff x="192" y="1389"/>
            <a:chExt cx="1684" cy="1683"/>
          </a:xfrm>
        </p:grpSpPr>
        <p:sp>
          <p:nvSpPr>
            <p:cNvPr id="61" name="Oval 60"/>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grpSp>
          <p:nvGrpSpPr>
            <p:cNvPr id="62" name="Group 38"/>
            <p:cNvGrpSpPr>
              <a:grpSpLocks/>
            </p:cNvGrpSpPr>
            <p:nvPr/>
          </p:nvGrpSpPr>
          <p:grpSpPr bwMode="auto">
            <a:xfrm>
              <a:off x="301" y="1498"/>
              <a:ext cx="1575" cy="1466"/>
              <a:chOff x="301" y="1498"/>
              <a:chExt cx="1575" cy="1466"/>
            </a:xfrm>
          </p:grpSpPr>
          <p:sp>
            <p:nvSpPr>
              <p:cNvPr id="63" name="Oval 11"/>
              <p:cNvSpPr>
                <a:spLocks noChangeArrowheads="1"/>
              </p:cNvSpPr>
              <p:nvPr/>
            </p:nvSpPr>
            <p:spPr bwMode="gray">
              <a:xfrm>
                <a:off x="301" y="1498"/>
                <a:ext cx="1463" cy="1462"/>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sp>
            <p:nvSpPr>
              <p:cNvPr id="64" name="Oval 12"/>
              <p:cNvSpPr>
                <a:spLocks noChangeArrowheads="1"/>
              </p:cNvSpPr>
              <p:nvPr/>
            </p:nvSpPr>
            <p:spPr bwMode="gray">
              <a:xfrm>
                <a:off x="309" y="1505"/>
                <a:ext cx="1462"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sp>
            <p:nvSpPr>
              <p:cNvPr id="65"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66"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67"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68" name="Text Box 31"/>
              <p:cNvSpPr txBox="1">
                <a:spLocks noChangeArrowheads="1"/>
              </p:cNvSpPr>
              <p:nvPr/>
            </p:nvSpPr>
            <p:spPr bwMode="gray">
              <a:xfrm>
                <a:off x="408" y="2007"/>
                <a:ext cx="1468" cy="419"/>
              </a:xfrm>
              <a:prstGeom prst="rect">
                <a:avLst/>
              </a:prstGeom>
              <a:noFill/>
              <a:ln>
                <a:noFill/>
              </a:ln>
              <a:effectLst/>
              <a:ex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b="1" kern="0" smtClean="0">
                    <a:solidFill>
                      <a:srgbClr val="000099"/>
                    </a:solidFill>
                    <a:effectLst>
                      <a:outerShdw blurRad="38100" dist="38100" dir="2700000" algn="tl">
                        <a:srgbClr val="C0C0C0"/>
                      </a:outerShdw>
                    </a:effectLst>
                    <a:latin typeface="Times New Roman" pitchFamily="18" charset="0"/>
                    <a:cs typeface="Times New Roman" pitchFamily="18" charset="0"/>
                  </a:rPr>
                  <a:t>PHẦN</a:t>
                </a:r>
                <a:r>
                  <a:rPr kumimoji="0" lang="en-US" sz="1600" b="1" i="0" u="none" strike="noStrike" kern="0" cap="none" spc="0" normalizeH="0" baseline="0" noProof="0" smtClean="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rPr>
                  <a:t> </a:t>
                </a:r>
                <a:r>
                  <a:rPr lang="en-US" sz="1600" b="1" kern="0" noProof="0" smtClean="0">
                    <a:solidFill>
                      <a:srgbClr val="000099"/>
                    </a:solidFill>
                    <a:effectLst>
                      <a:outerShdw blurRad="38100" dist="38100" dir="2700000" algn="tl">
                        <a:srgbClr val="C0C0C0"/>
                      </a:outerShdw>
                    </a:effectLst>
                    <a:latin typeface="Times New Roman" pitchFamily="18" charset="0"/>
                    <a:cs typeface="Times New Roman" pitchFamily="18" charset="0"/>
                  </a:rPr>
                  <a:t>II</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endParaRPr>
              </a:p>
            </p:txBody>
          </p:sp>
        </p:grpSp>
      </p:grpSp>
      <p:grpSp>
        <p:nvGrpSpPr>
          <p:cNvPr id="69" name="Group 39"/>
          <p:cNvGrpSpPr>
            <a:grpSpLocks/>
          </p:cNvGrpSpPr>
          <p:nvPr/>
        </p:nvGrpSpPr>
        <p:grpSpPr bwMode="auto">
          <a:xfrm>
            <a:off x="2560320" y="4826096"/>
            <a:ext cx="1377948" cy="1358487"/>
            <a:chOff x="192" y="1389"/>
            <a:chExt cx="1684" cy="1683"/>
          </a:xfrm>
        </p:grpSpPr>
        <p:sp>
          <p:nvSpPr>
            <p:cNvPr id="70" name="Oval 69"/>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grpSp>
          <p:nvGrpSpPr>
            <p:cNvPr id="71" name="Group 38"/>
            <p:cNvGrpSpPr>
              <a:grpSpLocks/>
            </p:cNvGrpSpPr>
            <p:nvPr/>
          </p:nvGrpSpPr>
          <p:grpSpPr bwMode="auto">
            <a:xfrm>
              <a:off x="301" y="1498"/>
              <a:ext cx="1575" cy="1466"/>
              <a:chOff x="301" y="1498"/>
              <a:chExt cx="1575" cy="1466"/>
            </a:xfrm>
          </p:grpSpPr>
          <p:sp>
            <p:nvSpPr>
              <p:cNvPr id="72" name="Oval 11"/>
              <p:cNvSpPr>
                <a:spLocks noChangeArrowheads="1"/>
              </p:cNvSpPr>
              <p:nvPr/>
            </p:nvSpPr>
            <p:spPr bwMode="gray">
              <a:xfrm>
                <a:off x="301" y="1498"/>
                <a:ext cx="1463" cy="1462"/>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sp>
            <p:nvSpPr>
              <p:cNvPr id="73" name="Oval 12"/>
              <p:cNvSpPr>
                <a:spLocks noChangeArrowheads="1"/>
              </p:cNvSpPr>
              <p:nvPr/>
            </p:nvSpPr>
            <p:spPr bwMode="gray">
              <a:xfrm>
                <a:off x="309" y="1505"/>
                <a:ext cx="1462"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sp>
            <p:nvSpPr>
              <p:cNvPr id="74"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75"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76"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77" name="Text Box 31"/>
              <p:cNvSpPr txBox="1">
                <a:spLocks noChangeArrowheads="1"/>
              </p:cNvSpPr>
              <p:nvPr/>
            </p:nvSpPr>
            <p:spPr bwMode="gray">
              <a:xfrm>
                <a:off x="408" y="2007"/>
                <a:ext cx="1468" cy="419"/>
              </a:xfrm>
              <a:prstGeom prst="rect">
                <a:avLst/>
              </a:prstGeom>
              <a:noFill/>
              <a:ln>
                <a:noFill/>
              </a:ln>
              <a:effectLst/>
              <a:ex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b="1" kern="0" smtClean="0">
                    <a:solidFill>
                      <a:srgbClr val="000099"/>
                    </a:solidFill>
                    <a:effectLst>
                      <a:outerShdw blurRad="38100" dist="38100" dir="2700000" algn="tl">
                        <a:srgbClr val="C0C0C0"/>
                      </a:outerShdw>
                    </a:effectLst>
                    <a:latin typeface="Times New Roman" pitchFamily="18" charset="0"/>
                    <a:cs typeface="Times New Roman" pitchFamily="18" charset="0"/>
                  </a:rPr>
                  <a:t>PHẦN</a:t>
                </a:r>
                <a:r>
                  <a:rPr kumimoji="0" lang="en-US" sz="1600" b="1" i="0" u="none" strike="noStrike" kern="0" cap="none" spc="0" normalizeH="0" baseline="0" noProof="0" smtClean="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rPr>
                  <a:t> </a:t>
                </a:r>
                <a:r>
                  <a:rPr lang="en-US" sz="1600" b="1" kern="0" smtClean="0">
                    <a:solidFill>
                      <a:srgbClr val="000099"/>
                    </a:solidFill>
                    <a:effectLst>
                      <a:outerShdw blurRad="38100" dist="38100" dir="2700000" algn="tl">
                        <a:srgbClr val="C0C0C0"/>
                      </a:outerShdw>
                    </a:effectLst>
                    <a:latin typeface="Times New Roman" pitchFamily="18" charset="0"/>
                    <a:cs typeface="Times New Roman" pitchFamily="18" charset="0"/>
                  </a:rPr>
                  <a:t>III</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endParaRPr>
              </a:p>
            </p:txBody>
          </p:sp>
        </p:grpSp>
      </p:grpSp>
      <p:pic>
        <p:nvPicPr>
          <p:cNvPr id="2" name="Picture 1"/>
          <p:cNvPicPr>
            <a:picLocks noChangeAspect="1"/>
          </p:cNvPicPr>
          <p:nvPr/>
        </p:nvPicPr>
        <p:blipFill>
          <a:blip r:embed="rId6"/>
          <a:stretch>
            <a:fillRect/>
          </a:stretch>
        </p:blipFill>
        <p:spPr>
          <a:xfrm>
            <a:off x="331470" y="1"/>
            <a:ext cx="1311424" cy="1337310"/>
          </a:xfrm>
          <a:prstGeom prst="rect">
            <a:avLst/>
          </a:prstGeom>
        </p:spPr>
      </p:pic>
    </p:spTree>
    <p:extLst>
      <p:ext uri="{BB962C8B-B14F-4D97-AF65-F5344CB8AC3E}">
        <p14:creationId xmlns:p14="http://schemas.microsoft.com/office/powerpoint/2010/main" val="938269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edge">
                                      <p:cBhvr>
                                        <p:cTn id="7" dur="1000"/>
                                        <p:tgtEl>
                                          <p:spTgt spid="51"/>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67954"/>
                                        </p:tgtEl>
                                        <p:attrNameLst>
                                          <p:attrName>style.visibility</p:attrName>
                                        </p:attrNameLst>
                                      </p:cBhvr>
                                      <p:to>
                                        <p:strVal val="visible"/>
                                      </p:to>
                                    </p:set>
                                    <p:animEffect transition="in" filter="fade">
                                      <p:cBhvr>
                                        <p:cTn id="11" dur="1000"/>
                                        <p:tgtEl>
                                          <p:spTgt spid="167954"/>
                                        </p:tgtEl>
                                      </p:cBhvr>
                                    </p:animEffect>
                                    <p:anim calcmode="lin" valueType="num">
                                      <p:cBhvr>
                                        <p:cTn id="12" dur="1000" fill="hold"/>
                                        <p:tgtEl>
                                          <p:spTgt spid="167954"/>
                                        </p:tgtEl>
                                        <p:attrNameLst>
                                          <p:attrName>ppt_x</p:attrName>
                                        </p:attrNameLst>
                                      </p:cBhvr>
                                      <p:tavLst>
                                        <p:tav tm="0">
                                          <p:val>
                                            <p:strVal val="#ppt_x"/>
                                          </p:val>
                                        </p:tav>
                                        <p:tav tm="100000">
                                          <p:val>
                                            <p:strVal val="#ppt_x"/>
                                          </p:val>
                                        </p:tav>
                                      </p:tavLst>
                                    </p:anim>
                                    <p:anim calcmode="lin" valueType="num">
                                      <p:cBhvr>
                                        <p:cTn id="13" dur="1000" fill="hold"/>
                                        <p:tgtEl>
                                          <p:spTgt spid="16795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0" presetClass="entr" presetSubtype="0"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edge">
                                      <p:cBhvr>
                                        <p:cTn id="17" dur="1000"/>
                                        <p:tgtEl>
                                          <p:spTgt spid="60"/>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167946"/>
                                        </p:tgtEl>
                                        <p:attrNameLst>
                                          <p:attrName>style.visibility</p:attrName>
                                        </p:attrNameLst>
                                      </p:cBhvr>
                                      <p:to>
                                        <p:strVal val="visible"/>
                                      </p:to>
                                    </p:set>
                                    <p:animEffect transition="in" filter="fade">
                                      <p:cBhvr>
                                        <p:cTn id="21" dur="1000"/>
                                        <p:tgtEl>
                                          <p:spTgt spid="167946"/>
                                        </p:tgtEl>
                                      </p:cBhvr>
                                    </p:animEffect>
                                    <p:anim calcmode="lin" valueType="num">
                                      <p:cBhvr>
                                        <p:cTn id="22" dur="1000" fill="hold"/>
                                        <p:tgtEl>
                                          <p:spTgt spid="167946"/>
                                        </p:tgtEl>
                                        <p:attrNameLst>
                                          <p:attrName>ppt_x</p:attrName>
                                        </p:attrNameLst>
                                      </p:cBhvr>
                                      <p:tavLst>
                                        <p:tav tm="0">
                                          <p:val>
                                            <p:strVal val="#ppt_x"/>
                                          </p:val>
                                        </p:tav>
                                        <p:tav tm="100000">
                                          <p:val>
                                            <p:strVal val="#ppt_x"/>
                                          </p:val>
                                        </p:tav>
                                      </p:tavLst>
                                    </p:anim>
                                    <p:anim calcmode="lin" valueType="num">
                                      <p:cBhvr>
                                        <p:cTn id="23" dur="1000" fill="hold"/>
                                        <p:tgtEl>
                                          <p:spTgt spid="167946"/>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0" presetClass="entr" presetSubtype="0"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wedge">
                                      <p:cBhvr>
                                        <p:cTn id="27" dur="1000"/>
                                        <p:tgtEl>
                                          <p:spTgt spid="69"/>
                                        </p:tgtEl>
                                      </p:cBhvr>
                                    </p:animEffect>
                                  </p:childTnLst>
                                </p:cTn>
                              </p:par>
                            </p:childTnLst>
                          </p:cTn>
                        </p:par>
                        <p:par>
                          <p:cTn id="28" fill="hold">
                            <p:stCondLst>
                              <p:cond delay="5000"/>
                            </p:stCondLst>
                            <p:childTnLst>
                              <p:par>
                                <p:cTn id="29" presetID="42" presetClass="entr" presetSubtype="0"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anim calcmode="lin" valueType="num">
                                      <p:cBhvr>
                                        <p:cTn id="32" dur="1000" fill="hold"/>
                                        <p:tgtEl>
                                          <p:spTgt spid="50"/>
                                        </p:tgtEl>
                                        <p:attrNameLst>
                                          <p:attrName>ppt_x</p:attrName>
                                        </p:attrNameLst>
                                      </p:cBhvr>
                                      <p:tavLst>
                                        <p:tav tm="0">
                                          <p:val>
                                            <p:strVal val="#ppt_x"/>
                                          </p:val>
                                        </p:tav>
                                        <p:tav tm="100000">
                                          <p:val>
                                            <p:strVal val="#ppt_x"/>
                                          </p:val>
                                        </p:tav>
                                      </p:tavLst>
                                    </p:anim>
                                    <p:anim calcmode="lin" valueType="num">
                                      <p:cBhvr>
                                        <p:cTn id="3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6" grpId="0" animBg="1"/>
      <p:bldP spid="167954"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969478" y="19433"/>
            <a:ext cx="1001041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CHƯƠNG TRÌNH CHUYỂN ĐỔI SỐ</a:t>
            </a:r>
            <a:r>
              <a:rPr kumimoji="0" lang="en-US" altLang="en-US" sz="2300" b="1" i="0" u="none" strike="noStrike" kern="1200" cap="none" spc="0" normalizeH="0" noProof="0" smtClean="0">
                <a:ln>
                  <a:noFill/>
                </a:ln>
                <a:solidFill>
                  <a:srgbClr val="FF0000"/>
                </a:solidFill>
                <a:effectLst/>
                <a:uLnTx/>
                <a:uFillTx/>
                <a:latin typeface="Times New Roman" panose="02020603050405020304" pitchFamily="18" charset="0"/>
                <a:ea typeface="+mn-ea"/>
                <a:cs typeface="+mn-cs"/>
              </a:rPr>
              <a:t> </a:t>
            </a:r>
          </a:p>
          <a:p>
            <a:pPr algn="ctr" eaLnBrk="1" fontAlgn="base" hangingPunct="1">
              <a:spcBef>
                <a:spcPct val="0"/>
              </a:spcBef>
              <a:spcAft>
                <a:spcPct val="0"/>
              </a:spcAft>
              <a:defRPr/>
            </a:pPr>
            <a:r>
              <a:rPr kumimoji="0" lang="en-US" altLang="en-US" sz="2300" b="1" i="0" u="none" strike="noStrike" kern="1200" cap="none" spc="0" normalizeH="0" noProof="0" smtClean="0">
                <a:ln>
                  <a:noFill/>
                </a:ln>
                <a:solidFill>
                  <a:srgbClr val="FF0000"/>
                </a:solidFill>
                <a:effectLst/>
                <a:uLnTx/>
                <a:uFillTx/>
                <a:latin typeface="Times New Roman" panose="02020603050405020304" pitchFamily="18" charset="0"/>
                <a:ea typeface="+mn-ea"/>
                <a:cs typeface="+mn-cs"/>
              </a:rPr>
              <a:t>TRONG LĨNH VỰC KINH TẾ TẬP THỂ, HỢP TÁC XÃ </a:t>
            </a:r>
          </a:p>
          <a:p>
            <a:pPr algn="ctr" eaLnBrk="1" fontAlgn="base" hangingPunct="1">
              <a:spcBef>
                <a:spcPct val="0"/>
              </a:spcBef>
              <a:spcAft>
                <a:spcPct val="0"/>
              </a:spcAft>
              <a:defRPr/>
            </a:pPr>
            <a:r>
              <a:rPr kumimoji="0" lang="en-US" altLang="en-US" sz="2300" b="1" i="0" u="none" strike="noStrike" kern="1200" cap="none" spc="0" normalizeH="0" noProof="0" smtClean="0">
                <a:ln>
                  <a:noFill/>
                </a:ln>
                <a:solidFill>
                  <a:srgbClr val="FF0000"/>
                </a:solidFill>
                <a:effectLst/>
                <a:uLnTx/>
                <a:uFillTx/>
                <a:latin typeface="Times New Roman" panose="02020603050405020304" pitchFamily="18" charset="0"/>
                <a:ea typeface="+mn-ea"/>
                <a:cs typeface="+mn-cs"/>
              </a:rPr>
              <a:t>(Kế hoạch số 219/KH-LMHTX ngày 02/8/2021 của LMHTX tỉnh)</a:t>
            </a:r>
          </a:p>
        </p:txBody>
      </p:sp>
      <p:pic>
        <p:nvPicPr>
          <p:cNvPr id="3" name="Picture 2"/>
          <p:cNvPicPr>
            <a:picLocks noChangeAspect="1"/>
          </p:cNvPicPr>
          <p:nvPr/>
        </p:nvPicPr>
        <p:blipFill>
          <a:blip r:embed="rId4"/>
          <a:stretch>
            <a:fillRect/>
          </a:stretch>
        </p:blipFill>
        <p:spPr>
          <a:xfrm>
            <a:off x="0" y="1188984"/>
            <a:ext cx="12192000" cy="5629584"/>
          </a:xfrm>
          <a:prstGeom prst="rect">
            <a:avLst/>
          </a:prstGeom>
        </p:spPr>
      </p:pic>
      <p:pic>
        <p:nvPicPr>
          <p:cNvPr id="5" name="Picture 4"/>
          <p:cNvPicPr>
            <a:picLocks noChangeAspect="1"/>
          </p:cNvPicPr>
          <p:nvPr/>
        </p:nvPicPr>
        <p:blipFill>
          <a:blip r:embed="rId5"/>
          <a:stretch>
            <a:fillRect/>
          </a:stretch>
        </p:blipFill>
        <p:spPr>
          <a:xfrm>
            <a:off x="0" y="2038952"/>
            <a:ext cx="695004" cy="3694496"/>
          </a:xfrm>
          <a:prstGeom prst="rect">
            <a:avLst/>
          </a:prstGeom>
        </p:spPr>
      </p:pic>
      <p:pic>
        <p:nvPicPr>
          <p:cNvPr id="6" name="Picture 5"/>
          <p:cNvPicPr>
            <a:picLocks noChangeAspect="1"/>
          </p:cNvPicPr>
          <p:nvPr/>
        </p:nvPicPr>
        <p:blipFill>
          <a:blip r:embed="rId6"/>
          <a:stretch>
            <a:fillRect/>
          </a:stretch>
        </p:blipFill>
        <p:spPr>
          <a:xfrm>
            <a:off x="571500" y="1143264"/>
            <a:ext cx="6915149" cy="5749026"/>
          </a:xfrm>
          <a:prstGeom prst="rect">
            <a:avLst/>
          </a:prstGeom>
        </p:spPr>
      </p:pic>
      <p:pic>
        <p:nvPicPr>
          <p:cNvPr id="7" name="Picture 6"/>
          <p:cNvPicPr>
            <a:picLocks noChangeAspect="1"/>
          </p:cNvPicPr>
          <p:nvPr/>
        </p:nvPicPr>
        <p:blipFill>
          <a:blip r:embed="rId7"/>
          <a:stretch>
            <a:fillRect/>
          </a:stretch>
        </p:blipFill>
        <p:spPr>
          <a:xfrm>
            <a:off x="7351888" y="1188984"/>
            <a:ext cx="4794391" cy="5629584"/>
          </a:xfrm>
          <a:prstGeom prst="rect">
            <a:avLst/>
          </a:prstGeom>
        </p:spPr>
      </p:pic>
    </p:spTree>
    <p:extLst>
      <p:ext uri="{BB962C8B-B14F-4D97-AF65-F5344CB8AC3E}">
        <p14:creationId xmlns:p14="http://schemas.microsoft.com/office/powerpoint/2010/main" val="949620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fltVal val="0"/>
                                          </p:val>
                                        </p:tav>
                                        <p:tav tm="100000">
                                          <p:val>
                                            <p:strVal val="#ppt_h"/>
                                          </p:val>
                                        </p:tav>
                                      </p:tavLst>
                                    </p:anim>
                                    <p:anim calcmode="lin" valueType="num">
                                      <p:cBhvr>
                                        <p:cTn id="9" dur="3000" fill="hold"/>
                                        <p:tgtEl>
                                          <p:spTgt spid="6"/>
                                        </p:tgtEl>
                                        <p:attrNameLst>
                                          <p:attrName>style.rotation</p:attrName>
                                        </p:attrNameLst>
                                      </p:cBhvr>
                                      <p:tavLst>
                                        <p:tav tm="0">
                                          <p:val>
                                            <p:fltVal val="90"/>
                                          </p:val>
                                        </p:tav>
                                        <p:tav tm="100000">
                                          <p:val>
                                            <p:fltVal val="0"/>
                                          </p:val>
                                        </p:tav>
                                      </p:tavLst>
                                    </p:anim>
                                    <p:animEffect transition="in" filter="fade">
                                      <p:cBhvr>
                                        <p:cTn id="10" dur="3000"/>
                                        <p:tgtEl>
                                          <p:spTgt spid="6"/>
                                        </p:tgtEl>
                                      </p:cBhvr>
                                    </p:animEffect>
                                  </p:childTnLst>
                                </p:cTn>
                              </p:par>
                            </p:childTnLst>
                          </p:cTn>
                        </p:par>
                        <p:par>
                          <p:cTn id="11" fill="hold">
                            <p:stCondLst>
                              <p:cond delay="3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3000" fill="hold"/>
                                        <p:tgtEl>
                                          <p:spTgt spid="7"/>
                                        </p:tgtEl>
                                        <p:attrNameLst>
                                          <p:attrName>ppt_w</p:attrName>
                                        </p:attrNameLst>
                                      </p:cBhvr>
                                      <p:tavLst>
                                        <p:tav tm="0">
                                          <p:val>
                                            <p:fltVal val="0"/>
                                          </p:val>
                                        </p:tav>
                                        <p:tav tm="100000">
                                          <p:val>
                                            <p:strVal val="#ppt_w"/>
                                          </p:val>
                                        </p:tav>
                                      </p:tavLst>
                                    </p:anim>
                                    <p:anim calcmode="lin" valueType="num">
                                      <p:cBhvr>
                                        <p:cTn id="15" dur="3000" fill="hold"/>
                                        <p:tgtEl>
                                          <p:spTgt spid="7"/>
                                        </p:tgtEl>
                                        <p:attrNameLst>
                                          <p:attrName>ppt_h</p:attrName>
                                        </p:attrNameLst>
                                      </p:cBhvr>
                                      <p:tavLst>
                                        <p:tav tm="0">
                                          <p:val>
                                            <p:fltVal val="0"/>
                                          </p:val>
                                        </p:tav>
                                        <p:tav tm="100000">
                                          <p:val>
                                            <p:strVal val="#ppt_h"/>
                                          </p:val>
                                        </p:tav>
                                      </p:tavLst>
                                    </p:anim>
                                    <p:anim calcmode="lin" valueType="num">
                                      <p:cBhvr>
                                        <p:cTn id="16" dur="3000" fill="hold"/>
                                        <p:tgtEl>
                                          <p:spTgt spid="7"/>
                                        </p:tgtEl>
                                        <p:attrNameLst>
                                          <p:attrName>style.rotation</p:attrName>
                                        </p:attrNameLst>
                                      </p:cBhvr>
                                      <p:tavLst>
                                        <p:tav tm="0">
                                          <p:val>
                                            <p:fltVal val="90"/>
                                          </p:val>
                                        </p:tav>
                                        <p:tav tm="100000">
                                          <p:val>
                                            <p:fltVal val="0"/>
                                          </p:val>
                                        </p:tav>
                                      </p:tavLst>
                                    </p:anim>
                                    <p:animEffect transition="in" filter="fade">
                                      <p:cBhvr>
                                        <p:cTn id="1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969478" y="270893"/>
            <a:ext cx="1001041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300" b="1" smtClean="0">
                <a:solidFill>
                  <a:srgbClr val="FF0000"/>
                </a:solidFill>
                <a:latin typeface="Times New Roman" panose="02020603050405020304" pitchFamily="18" charset="0"/>
              </a:rPr>
              <a:t>MỤC TIÊU CỤ THỂ</a:t>
            </a:r>
            <a:endPar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499291156"/>
              </p:ext>
            </p:extLst>
          </p:nvPr>
        </p:nvGraphicFramePr>
        <p:xfrm>
          <a:off x="34290" y="1188720"/>
          <a:ext cx="12134850" cy="5669280"/>
        </p:xfrm>
        <a:graphic>
          <a:graphicData uri="http://schemas.openxmlformats.org/drawingml/2006/table">
            <a:tbl>
              <a:tblPr firstRow="1" bandRow="1">
                <a:tableStyleId>{5C22544A-7EE6-4342-B048-85BDC9FD1C3A}</a:tableStyleId>
              </a:tblPr>
              <a:tblGrid>
                <a:gridCol w="6067425">
                  <a:extLst>
                    <a:ext uri="{9D8B030D-6E8A-4147-A177-3AD203B41FA5}">
                      <a16:colId xmlns:a16="http://schemas.microsoft.com/office/drawing/2014/main" val="846954711"/>
                    </a:ext>
                  </a:extLst>
                </a:gridCol>
                <a:gridCol w="6067425">
                  <a:extLst>
                    <a:ext uri="{9D8B030D-6E8A-4147-A177-3AD203B41FA5}">
                      <a16:colId xmlns:a16="http://schemas.microsoft.com/office/drawing/2014/main" val="1423336797"/>
                    </a:ext>
                  </a:extLst>
                </a:gridCol>
              </a:tblGrid>
              <a:tr h="3771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kern="1200" smtClean="0">
                          <a:solidFill>
                            <a:srgbClr val="FF0000"/>
                          </a:solidFill>
                          <a:effectLst/>
                          <a:latin typeface="Times New Roman" panose="02020603050405020304" pitchFamily="18" charset="0"/>
                          <a:ea typeface="+mn-ea"/>
                          <a:cs typeface="Times New Roman" panose="02020603050405020304" pitchFamily="18" charset="0"/>
                        </a:rPr>
                        <a:t>Một</a:t>
                      </a:r>
                      <a:r>
                        <a:rPr lang="en-US" sz="2000" b="1" i="0" kern="1200" baseline="0" smtClean="0">
                          <a:solidFill>
                            <a:srgbClr val="FF0000"/>
                          </a:solidFill>
                          <a:effectLst/>
                          <a:latin typeface="Times New Roman" panose="02020603050405020304" pitchFamily="18" charset="0"/>
                          <a:ea typeface="+mn-ea"/>
                          <a:cs typeface="Times New Roman" panose="02020603050405020304" pitchFamily="18" charset="0"/>
                        </a:rPr>
                        <a:t> số m</a:t>
                      </a:r>
                      <a:r>
                        <a:rPr lang="en-US" sz="2000" b="1" i="0" kern="1200" smtClean="0">
                          <a:solidFill>
                            <a:srgbClr val="FF0000"/>
                          </a:solidFill>
                          <a:effectLst/>
                          <a:latin typeface="Times New Roman" panose="02020603050405020304" pitchFamily="18" charset="0"/>
                          <a:ea typeface="+mn-ea"/>
                          <a:cs typeface="Times New Roman" panose="02020603050405020304" pitchFamily="18" charset="0"/>
                        </a:rPr>
                        <a:t>ục tiêu cơ bản đến năm 2025:</a:t>
                      </a:r>
                    </a:p>
                  </a:txBody>
                  <a:tcPr>
                    <a:blipFill>
                      <a:blip r:embed="rId4"/>
                      <a:tile tx="0" ty="0" sx="100000" sy="100000" flip="none" algn="tl"/>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kern="1200" smtClean="0">
                          <a:solidFill>
                            <a:srgbClr val="002060"/>
                          </a:solidFill>
                          <a:effectLst/>
                          <a:latin typeface="Times New Roman" panose="02020603050405020304" pitchFamily="18" charset="0"/>
                          <a:ea typeface="+mn-ea"/>
                          <a:cs typeface="Times New Roman" panose="02020603050405020304" pitchFamily="18" charset="0"/>
                        </a:rPr>
                        <a:t>Một</a:t>
                      </a:r>
                      <a:r>
                        <a:rPr lang="en-US" sz="2000" b="1" i="0" kern="1200" baseline="0" smtClean="0">
                          <a:solidFill>
                            <a:srgbClr val="002060"/>
                          </a:solidFill>
                          <a:effectLst/>
                          <a:latin typeface="Times New Roman" panose="02020603050405020304" pitchFamily="18" charset="0"/>
                          <a:ea typeface="+mn-ea"/>
                          <a:cs typeface="Times New Roman" panose="02020603050405020304" pitchFamily="18" charset="0"/>
                        </a:rPr>
                        <a:t> số m</a:t>
                      </a:r>
                      <a:r>
                        <a:rPr lang="en-US" sz="2000" b="1" i="0" kern="1200" smtClean="0">
                          <a:solidFill>
                            <a:srgbClr val="002060"/>
                          </a:solidFill>
                          <a:effectLst/>
                          <a:latin typeface="Times New Roman" panose="02020603050405020304" pitchFamily="18" charset="0"/>
                          <a:ea typeface="+mn-ea"/>
                          <a:cs typeface="Times New Roman" panose="02020603050405020304" pitchFamily="18" charset="0"/>
                        </a:rPr>
                        <a:t>ục tiêu cơ bản đến năm 2030</a:t>
                      </a:r>
                    </a:p>
                  </a:txBody>
                  <a:tcPr>
                    <a:blipFill>
                      <a:blip r:embed="rId5"/>
                      <a:tile tx="0" ty="0" sx="100000" sy="100000" flip="none" algn="tl"/>
                    </a:blipFill>
                  </a:tcPr>
                </a:tc>
                <a:extLst>
                  <a:ext uri="{0D108BD9-81ED-4DB2-BD59-A6C34878D82A}">
                    <a16:rowId xmlns:a16="http://schemas.microsoft.com/office/drawing/2014/main" val="207689368"/>
                  </a:ext>
                </a:extLst>
              </a:tr>
              <a:tr h="5158458">
                <a:tc>
                  <a:txBody>
                    <a:bodyPr/>
                    <a:lstStyle/>
                    <a:p>
                      <a:pPr marL="0" indent="457200" algn="just">
                        <a:lnSpc>
                          <a:spcPct val="100000"/>
                        </a:lnSpc>
                        <a:spcBef>
                          <a:spcPts val="0"/>
                        </a:spcBef>
                        <a:spcAft>
                          <a:spcPts val="0"/>
                        </a:spcAft>
                        <a:buFontTx/>
                        <a:buNone/>
                      </a:pP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- 100% hoạt động chỉ đạo, điều hành được thực hiện trên nền tảng quản trị tổng thể, thống nhất của tỉnh;</a:t>
                      </a:r>
                    </a:p>
                    <a:p>
                      <a:pPr marL="0" indent="457200" algn="just">
                        <a:lnSpc>
                          <a:spcPct val="100000"/>
                        </a:lnSpc>
                        <a:spcBef>
                          <a:spcPts val="0"/>
                        </a:spcBef>
                        <a:spcAft>
                          <a:spcPts val="0"/>
                        </a:spcAft>
                        <a:buFontTx/>
                        <a:buNone/>
                      </a:pP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- 100% văn bản được thực hiện dưới dạng điện tử, được ký số theo quy định;</a:t>
                      </a:r>
                    </a:p>
                    <a:p>
                      <a:pPr marL="0" indent="457200" algn="just">
                        <a:lnSpc>
                          <a:spcPct val="100000"/>
                        </a:lnSpc>
                        <a:spcBef>
                          <a:spcPts val="0"/>
                        </a:spcBef>
                        <a:spcAft>
                          <a:spcPts val="0"/>
                        </a:spcAft>
                        <a:buFontTx/>
                        <a:buNone/>
                      </a:pP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- 100% chế độ báo cáo,</a:t>
                      </a:r>
                      <a:r>
                        <a:rPr lang="en-US" sz="2000" b="1" kern="1200" baseline="0" smtClean="0">
                          <a:solidFill>
                            <a:srgbClr val="FF0000"/>
                          </a:solidFill>
                          <a:effectLst/>
                          <a:latin typeface="Times New Roman" panose="02020603050405020304" pitchFamily="18" charset="0"/>
                          <a:ea typeface="+mn-ea"/>
                          <a:cs typeface="Times New Roman" panose="02020603050405020304" pitchFamily="18" charset="0"/>
                        </a:rPr>
                        <a:t> </a:t>
                      </a: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thống kê được</a:t>
                      </a:r>
                      <a:r>
                        <a:rPr lang="en-US" sz="2000" b="1" kern="1200" baseline="0" smtClean="0">
                          <a:solidFill>
                            <a:srgbClr val="FF0000"/>
                          </a:solidFill>
                          <a:effectLst/>
                          <a:latin typeface="Times New Roman" panose="02020603050405020304" pitchFamily="18" charset="0"/>
                          <a:ea typeface="+mn-ea"/>
                          <a:cs typeface="Times New Roman" panose="02020603050405020304" pitchFamily="18" charset="0"/>
                        </a:rPr>
                        <a:t> thực hiện trên môi trường mạng;</a:t>
                      </a:r>
                    </a:p>
                    <a:p>
                      <a:pPr marL="0" marR="0" indent="457200" algn="just" defTabSz="914400" rtl="0" eaLnBrk="1" fontAlgn="auto" latinLnBrk="0" hangingPunct="1">
                        <a:lnSpc>
                          <a:spcPct val="100000"/>
                        </a:lnSpc>
                        <a:spcBef>
                          <a:spcPts val="0"/>
                        </a:spcBef>
                        <a:spcAft>
                          <a:spcPts val="0"/>
                        </a:spcAft>
                        <a:buClrTx/>
                        <a:buSzTx/>
                        <a:buFontTx/>
                        <a:buNone/>
                        <a:tabLst/>
                        <a:defRPr/>
                      </a:pP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- 50% các hoạt động tư vấn, hỗ trợ pháp lý, xúc tiến thương mại</a:t>
                      </a:r>
                      <a:r>
                        <a:rPr lang="en-US" sz="2000" b="1" kern="1200" baseline="0" smtClean="0">
                          <a:solidFill>
                            <a:srgbClr val="FF0000"/>
                          </a:solidFill>
                          <a:effectLst/>
                          <a:latin typeface="Times New Roman" panose="02020603050405020304" pitchFamily="18" charset="0"/>
                          <a:ea typeface="+mn-ea"/>
                          <a:cs typeface="Times New Roman" panose="02020603050405020304" pitchFamily="18" charset="0"/>
                        </a:rPr>
                        <a:t>… </a:t>
                      </a: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thực hiện </a:t>
                      </a:r>
                      <a:r>
                        <a:rPr lang="en-US" sz="2000" b="1" kern="1200" baseline="0" smtClean="0">
                          <a:solidFill>
                            <a:srgbClr val="FF0000"/>
                          </a:solidFill>
                          <a:effectLst/>
                          <a:latin typeface="Times New Roman" panose="02020603050405020304" pitchFamily="18" charset="0"/>
                          <a:ea typeface="+mn-ea"/>
                          <a:cs typeface="Times New Roman" panose="02020603050405020304" pitchFamily="18" charset="0"/>
                        </a:rPr>
                        <a:t>trên môi trường mạng;</a:t>
                      </a:r>
                    </a:p>
                    <a:p>
                      <a:pPr marL="0" marR="0" indent="457200" algn="just" defTabSz="914400" rtl="0" eaLnBrk="1" fontAlgn="auto" latinLnBrk="0" hangingPunct="1">
                        <a:lnSpc>
                          <a:spcPct val="100000"/>
                        </a:lnSpc>
                        <a:spcBef>
                          <a:spcPts val="0"/>
                        </a:spcBef>
                        <a:spcAft>
                          <a:spcPts val="0"/>
                        </a:spcAft>
                        <a:buClrTx/>
                        <a:buSzTx/>
                        <a:buFontTx/>
                        <a:buNone/>
                        <a:tabLst/>
                        <a:defRPr/>
                      </a:pP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-100% cán bộ</a:t>
                      </a:r>
                      <a:r>
                        <a:rPr lang="en-US" sz="2000" b="1" kern="1200" baseline="0" smtClean="0">
                          <a:solidFill>
                            <a:srgbClr val="FF0000"/>
                          </a:solidFill>
                          <a:effectLst/>
                          <a:latin typeface="Times New Roman" panose="02020603050405020304" pitchFamily="18" charset="0"/>
                          <a:ea typeface="+mn-ea"/>
                          <a:cs typeface="Times New Roman" panose="02020603050405020304" pitchFamily="18" charset="0"/>
                        </a:rPr>
                        <a:t> liên minh HTX</a:t>
                      </a: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 cán bộ quản lý HTX, được tập huấn, bồi dưỡng, phổ cập kỹ năng số cơ bản</a:t>
                      </a:r>
                      <a:r>
                        <a:rPr lang="en-US" sz="2000" b="1" kern="1200" baseline="0" smtClean="0">
                          <a:solidFill>
                            <a:srgbClr val="FF0000"/>
                          </a:solidFill>
                          <a:effectLst/>
                          <a:latin typeface="Times New Roman" panose="02020603050405020304" pitchFamily="18" charset="0"/>
                          <a:ea typeface="+mn-ea"/>
                          <a:cs typeface="Times New Roman" panose="02020603050405020304" pitchFamily="18" charset="0"/>
                        </a:rPr>
                        <a:t> và </a:t>
                      </a: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50% kỹ năng phân tích, khai thác dữ liệu và công nghệ số;</a:t>
                      </a:r>
                    </a:p>
                    <a:p>
                      <a:pPr marL="0" marR="0" indent="457200" algn="just" defTabSz="914400" rtl="0" eaLnBrk="1" fontAlgn="auto" latinLnBrk="0" hangingPunct="1">
                        <a:lnSpc>
                          <a:spcPct val="100000"/>
                        </a:lnSpc>
                        <a:spcBef>
                          <a:spcPts val="0"/>
                        </a:spcBef>
                        <a:spcAft>
                          <a:spcPts val="0"/>
                        </a:spcAft>
                        <a:buClrTx/>
                        <a:buSzTx/>
                        <a:buFontTx/>
                        <a:buNone/>
                        <a:tabLst/>
                        <a:defRPr/>
                      </a:pP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 Tỷ trọng Kinh</a:t>
                      </a:r>
                      <a:r>
                        <a:rPr lang="en-US" sz="2000" b="1" kern="1200" baseline="0" smtClean="0">
                          <a:solidFill>
                            <a:srgbClr val="FF0000"/>
                          </a:solidFill>
                          <a:effectLst/>
                          <a:latin typeface="Times New Roman" panose="02020603050405020304" pitchFamily="18" charset="0"/>
                          <a:ea typeface="+mn-ea"/>
                          <a:cs typeface="Times New Roman" panose="02020603050405020304" pitchFamily="18" charset="0"/>
                        </a:rPr>
                        <a:t> tế số</a:t>
                      </a: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 trong lĩnh vực KTTT, HTX đạt tối thiểu 10%;</a:t>
                      </a:r>
                    </a:p>
                    <a:p>
                      <a:pPr marL="0" marR="0" indent="457200" algn="just" defTabSz="914400" rtl="0" eaLnBrk="1" fontAlgn="auto" latinLnBrk="0" hangingPunct="1">
                        <a:lnSpc>
                          <a:spcPct val="100000"/>
                        </a:lnSpc>
                        <a:spcBef>
                          <a:spcPts val="0"/>
                        </a:spcBef>
                        <a:spcAft>
                          <a:spcPts val="0"/>
                        </a:spcAft>
                        <a:buClrTx/>
                        <a:buSzTx/>
                        <a:buFontTx/>
                        <a:buNone/>
                        <a:tabLst/>
                        <a:defRPr/>
                      </a:pP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- 40%</a:t>
                      </a:r>
                      <a:r>
                        <a:rPr lang="en-US" sz="2000" b="1" kern="1200" baseline="0" smtClean="0">
                          <a:solidFill>
                            <a:srgbClr val="FF0000"/>
                          </a:solidFill>
                          <a:effectLst/>
                          <a:latin typeface="Times New Roman" panose="02020603050405020304" pitchFamily="18" charset="0"/>
                          <a:ea typeface="+mn-ea"/>
                          <a:cs typeface="Times New Roman" panose="02020603050405020304" pitchFamily="18" charset="0"/>
                        </a:rPr>
                        <a:t> </a:t>
                      </a: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HTX ứng dụng chuyển đổi số trong hoạt động quản lý, sản xuất, kinh doanh. </a:t>
                      </a:r>
                      <a:endParaRPr lang="en-US" sz="2000" b="1">
                        <a:solidFill>
                          <a:srgbClr val="FF0000"/>
                        </a:solidFill>
                        <a:latin typeface="Times New Roman" panose="02020603050405020304" pitchFamily="18" charset="0"/>
                        <a:cs typeface="Times New Roman" panose="02020603050405020304" pitchFamily="18" charset="0"/>
                      </a:endParaRPr>
                    </a:p>
                  </a:txBody>
                  <a:tcPr>
                    <a:blipFill>
                      <a:blip r:embed="rId4"/>
                      <a:tile tx="0" ty="0" sx="100000" sy="100000" flip="none" algn="tl"/>
                    </a:blipFill>
                  </a:tcPr>
                </a:tc>
                <a:tc>
                  <a:txBody>
                    <a:bodyPr/>
                    <a:lstStyle/>
                    <a:p>
                      <a:pPr marL="0" marR="0" indent="457200" algn="just" defTabSz="914400" rtl="0" eaLnBrk="1" fontAlgn="auto" latinLnBrk="0" hangingPunct="1">
                        <a:lnSpc>
                          <a:spcPct val="100000"/>
                        </a:lnSpc>
                        <a:spcBef>
                          <a:spcPts val="600"/>
                        </a:spcBef>
                        <a:spcAft>
                          <a:spcPts val="600"/>
                        </a:spcAft>
                        <a:buClrTx/>
                        <a:buSzTx/>
                        <a:buFontTx/>
                        <a:buNone/>
                        <a:tabLst/>
                        <a:defRPr/>
                      </a:pPr>
                      <a:r>
                        <a:rPr lang="en-US" sz="2000" b="1" kern="1200" smtClean="0">
                          <a:solidFill>
                            <a:schemeClr val="accent1">
                              <a:lumMod val="25000"/>
                            </a:schemeClr>
                          </a:solidFill>
                          <a:effectLst/>
                          <a:latin typeface="Times New Roman" panose="02020603050405020304" pitchFamily="18" charset="0"/>
                          <a:ea typeface="+mn-ea"/>
                          <a:cs typeface="Times New Roman" panose="02020603050405020304" pitchFamily="18" charset="0"/>
                        </a:rPr>
                        <a:t>- 70% các hoạt động tư vấn, hỗ trợ pháp lý, xúc tiến thương mại</a:t>
                      </a:r>
                      <a:r>
                        <a:rPr lang="en-US" sz="2000" b="1" kern="1200" baseline="0" smtClean="0">
                          <a:solidFill>
                            <a:schemeClr val="accent1">
                              <a:lumMod val="25000"/>
                            </a:schemeClr>
                          </a:solidFill>
                          <a:effectLst/>
                          <a:latin typeface="Times New Roman" panose="02020603050405020304" pitchFamily="18" charset="0"/>
                          <a:ea typeface="+mn-ea"/>
                          <a:cs typeface="Times New Roman" panose="02020603050405020304" pitchFamily="18" charset="0"/>
                        </a:rPr>
                        <a:t>… </a:t>
                      </a:r>
                      <a:r>
                        <a:rPr lang="en-US" sz="2000" b="1" kern="1200" smtClean="0">
                          <a:solidFill>
                            <a:schemeClr val="accent1">
                              <a:lumMod val="25000"/>
                            </a:schemeClr>
                          </a:solidFill>
                          <a:effectLst/>
                          <a:latin typeface="Times New Roman" panose="02020603050405020304" pitchFamily="18" charset="0"/>
                          <a:ea typeface="+mn-ea"/>
                          <a:cs typeface="Times New Roman" panose="02020603050405020304" pitchFamily="18" charset="0"/>
                        </a:rPr>
                        <a:t>thực hiện </a:t>
                      </a:r>
                      <a:r>
                        <a:rPr lang="en-US" sz="2000" b="1" kern="1200" baseline="0" smtClean="0">
                          <a:solidFill>
                            <a:schemeClr val="accent1">
                              <a:lumMod val="25000"/>
                            </a:schemeClr>
                          </a:solidFill>
                          <a:effectLst/>
                          <a:latin typeface="Times New Roman" panose="02020603050405020304" pitchFamily="18" charset="0"/>
                          <a:ea typeface="+mn-ea"/>
                          <a:cs typeface="Times New Roman" panose="02020603050405020304" pitchFamily="18" charset="0"/>
                        </a:rPr>
                        <a:t>trên môi trường mạng;</a:t>
                      </a:r>
                    </a:p>
                    <a:p>
                      <a:pPr marL="0" marR="0" indent="457200" algn="just" defTabSz="914400" rtl="0" eaLnBrk="1" fontAlgn="auto" latinLnBrk="0" hangingPunct="1">
                        <a:lnSpc>
                          <a:spcPct val="100000"/>
                        </a:lnSpc>
                        <a:spcBef>
                          <a:spcPts val="600"/>
                        </a:spcBef>
                        <a:spcAft>
                          <a:spcPts val="600"/>
                        </a:spcAft>
                        <a:buClrTx/>
                        <a:buSzTx/>
                        <a:buFontTx/>
                        <a:buNone/>
                        <a:tabLst/>
                        <a:defRPr/>
                      </a:pPr>
                      <a:r>
                        <a:rPr lang="en-US" sz="2000" b="1" kern="1200" smtClean="0">
                          <a:solidFill>
                            <a:schemeClr val="accent1">
                              <a:lumMod val="25000"/>
                            </a:schemeClr>
                          </a:solidFill>
                          <a:effectLst/>
                          <a:latin typeface="Times New Roman" panose="02020603050405020304" pitchFamily="18" charset="0"/>
                          <a:ea typeface="+mn-ea"/>
                          <a:cs typeface="Times New Roman" panose="02020603050405020304" pitchFamily="18" charset="0"/>
                        </a:rPr>
                        <a:t>-100% cán bộ</a:t>
                      </a:r>
                      <a:r>
                        <a:rPr lang="en-US" sz="2000" b="1" kern="1200" baseline="0" smtClean="0">
                          <a:solidFill>
                            <a:schemeClr val="accent1">
                              <a:lumMod val="25000"/>
                            </a:schemeClr>
                          </a:solidFill>
                          <a:effectLst/>
                          <a:latin typeface="Times New Roman" panose="02020603050405020304" pitchFamily="18" charset="0"/>
                          <a:ea typeface="+mn-ea"/>
                          <a:cs typeface="Times New Roman" panose="02020603050405020304" pitchFamily="18" charset="0"/>
                        </a:rPr>
                        <a:t> liên minh HTX</a:t>
                      </a:r>
                      <a:r>
                        <a:rPr lang="en-US" sz="2000" b="1" kern="1200" smtClean="0">
                          <a:solidFill>
                            <a:schemeClr val="accent1">
                              <a:lumMod val="25000"/>
                            </a:schemeClr>
                          </a:solidFill>
                          <a:effectLst/>
                          <a:latin typeface="Times New Roman" panose="02020603050405020304" pitchFamily="18" charset="0"/>
                          <a:ea typeface="+mn-ea"/>
                          <a:cs typeface="Times New Roman" panose="02020603050405020304" pitchFamily="18" charset="0"/>
                        </a:rPr>
                        <a:t>; cán bộ quản lý HTX, được tập huấn, bồi dưỡng, phổ cập kỹ năng phân tích, khai thác dữ liệu và công nghệ số;</a:t>
                      </a:r>
                    </a:p>
                    <a:p>
                      <a:pPr marL="0" indent="457200" algn="just">
                        <a:lnSpc>
                          <a:spcPct val="100000"/>
                        </a:lnSpc>
                        <a:spcBef>
                          <a:spcPts val="600"/>
                        </a:spcBef>
                        <a:spcAft>
                          <a:spcPts val="600"/>
                        </a:spcAft>
                        <a:buFontTx/>
                        <a:buNone/>
                      </a:pPr>
                      <a:r>
                        <a:rPr lang="en-US" sz="2000" b="1" kern="1200" smtClean="0">
                          <a:solidFill>
                            <a:schemeClr val="accent1">
                              <a:lumMod val="25000"/>
                            </a:schemeClr>
                          </a:solidFill>
                          <a:effectLst/>
                          <a:latin typeface="+mn-lt"/>
                          <a:ea typeface="+mn-ea"/>
                          <a:cs typeface="+mn-cs"/>
                        </a:rPr>
                        <a:t>- </a:t>
                      </a:r>
                      <a:r>
                        <a:rPr lang="en-US" sz="2000" b="1" kern="1200" smtClean="0">
                          <a:solidFill>
                            <a:schemeClr val="accent1">
                              <a:lumMod val="25000"/>
                            </a:schemeClr>
                          </a:solidFill>
                          <a:effectLst/>
                          <a:latin typeface="Times New Roman" panose="02020603050405020304" pitchFamily="18" charset="0"/>
                          <a:ea typeface="+mn-ea"/>
                          <a:cs typeface="Times New Roman" panose="02020603050405020304" pitchFamily="18" charset="0"/>
                        </a:rPr>
                        <a:t>100% thành viên các</a:t>
                      </a:r>
                      <a:r>
                        <a:rPr lang="en-US" sz="2000" b="1" kern="1200" baseline="0" smtClean="0">
                          <a:solidFill>
                            <a:schemeClr val="accent1">
                              <a:lumMod val="25000"/>
                            </a:schemeClr>
                          </a:solidFill>
                          <a:effectLst/>
                          <a:latin typeface="Times New Roman" panose="02020603050405020304" pitchFamily="18" charset="0"/>
                          <a:ea typeface="+mn-ea"/>
                          <a:cs typeface="Times New Roman" panose="02020603050405020304" pitchFamily="18" charset="0"/>
                        </a:rPr>
                        <a:t> HTX</a:t>
                      </a:r>
                      <a:r>
                        <a:rPr lang="en-US" sz="2000" b="1" kern="1200" smtClean="0">
                          <a:solidFill>
                            <a:schemeClr val="accent1">
                              <a:lumMod val="25000"/>
                            </a:schemeClr>
                          </a:solidFill>
                          <a:effectLst/>
                          <a:latin typeface="Times New Roman" panose="02020603050405020304" pitchFamily="18" charset="0"/>
                          <a:ea typeface="+mn-ea"/>
                          <a:cs typeface="Times New Roman" panose="02020603050405020304" pitchFamily="18" charset="0"/>
                        </a:rPr>
                        <a:t> được tập huấn, bồi dưỡng, phổ cập kỹ năng số cơ bản;</a:t>
                      </a:r>
                    </a:p>
                    <a:p>
                      <a:pPr marL="0" marR="0" indent="457200" algn="just" defTabSz="914400" rtl="0" eaLnBrk="1" fontAlgn="auto" latinLnBrk="0" hangingPunct="1">
                        <a:lnSpc>
                          <a:spcPct val="100000"/>
                        </a:lnSpc>
                        <a:spcBef>
                          <a:spcPts val="600"/>
                        </a:spcBef>
                        <a:spcAft>
                          <a:spcPts val="600"/>
                        </a:spcAft>
                        <a:buClrTx/>
                        <a:buSzTx/>
                        <a:buFontTx/>
                        <a:buNone/>
                        <a:tabLst/>
                        <a:defRPr/>
                      </a:pPr>
                      <a:r>
                        <a:rPr lang="en-US" sz="2000" b="1" kern="1200" smtClean="0">
                          <a:solidFill>
                            <a:schemeClr val="accent1">
                              <a:lumMod val="25000"/>
                            </a:schemeClr>
                          </a:solidFill>
                          <a:effectLst/>
                          <a:latin typeface="Times New Roman" panose="02020603050405020304" pitchFamily="18" charset="0"/>
                          <a:ea typeface="+mn-ea"/>
                          <a:cs typeface="Times New Roman" panose="02020603050405020304" pitchFamily="18" charset="0"/>
                        </a:rPr>
                        <a:t>- Tỷ trọng Kinh</a:t>
                      </a:r>
                      <a:r>
                        <a:rPr lang="en-US" sz="2000" b="1" kern="1200" baseline="0" smtClean="0">
                          <a:solidFill>
                            <a:schemeClr val="accent1">
                              <a:lumMod val="25000"/>
                            </a:schemeClr>
                          </a:solidFill>
                          <a:effectLst/>
                          <a:latin typeface="Times New Roman" panose="02020603050405020304" pitchFamily="18" charset="0"/>
                          <a:ea typeface="+mn-ea"/>
                          <a:cs typeface="Times New Roman" panose="02020603050405020304" pitchFamily="18" charset="0"/>
                        </a:rPr>
                        <a:t> tế số</a:t>
                      </a:r>
                      <a:r>
                        <a:rPr lang="en-US" sz="2000" b="1" kern="1200" smtClean="0">
                          <a:solidFill>
                            <a:schemeClr val="accent1">
                              <a:lumMod val="25000"/>
                            </a:schemeClr>
                          </a:solidFill>
                          <a:effectLst/>
                          <a:latin typeface="Times New Roman" panose="02020603050405020304" pitchFamily="18" charset="0"/>
                          <a:ea typeface="+mn-ea"/>
                          <a:cs typeface="Times New Roman" panose="02020603050405020304" pitchFamily="18" charset="0"/>
                        </a:rPr>
                        <a:t> trong lĩnh vực KTTT, HTX đạt tối thiểu 20%;</a:t>
                      </a:r>
                    </a:p>
                    <a:p>
                      <a:pPr marL="0" marR="0" indent="457200" algn="just" defTabSz="914400" rtl="0" eaLnBrk="1" fontAlgn="auto" latinLnBrk="0" hangingPunct="1">
                        <a:lnSpc>
                          <a:spcPct val="100000"/>
                        </a:lnSpc>
                        <a:spcBef>
                          <a:spcPts val="600"/>
                        </a:spcBef>
                        <a:spcAft>
                          <a:spcPts val="600"/>
                        </a:spcAft>
                        <a:buClrTx/>
                        <a:buSzTx/>
                        <a:buFontTx/>
                        <a:buNone/>
                        <a:tabLst/>
                        <a:defRPr/>
                      </a:pPr>
                      <a:r>
                        <a:rPr lang="en-US" sz="2000" b="1" kern="1200" smtClean="0">
                          <a:solidFill>
                            <a:schemeClr val="accent1">
                              <a:lumMod val="25000"/>
                            </a:schemeClr>
                          </a:solidFill>
                          <a:effectLst/>
                          <a:latin typeface="Times New Roman" panose="02020603050405020304" pitchFamily="18" charset="0"/>
                          <a:ea typeface="+mn-ea"/>
                          <a:cs typeface="Times New Roman" panose="02020603050405020304" pitchFamily="18" charset="0"/>
                        </a:rPr>
                        <a:t>- 80%</a:t>
                      </a:r>
                      <a:r>
                        <a:rPr lang="en-US" sz="2000" b="1" kern="1200" baseline="0" smtClean="0">
                          <a:solidFill>
                            <a:schemeClr val="accent1">
                              <a:lumMod val="25000"/>
                            </a:schemeClr>
                          </a:solidFill>
                          <a:effectLst/>
                          <a:latin typeface="Times New Roman" panose="02020603050405020304" pitchFamily="18" charset="0"/>
                          <a:ea typeface="+mn-ea"/>
                          <a:cs typeface="Times New Roman" panose="02020603050405020304" pitchFamily="18" charset="0"/>
                        </a:rPr>
                        <a:t> </a:t>
                      </a:r>
                      <a:r>
                        <a:rPr lang="en-US" sz="2000" b="1" kern="1200" smtClean="0">
                          <a:solidFill>
                            <a:schemeClr val="accent1">
                              <a:lumMod val="25000"/>
                            </a:schemeClr>
                          </a:solidFill>
                          <a:effectLst/>
                          <a:latin typeface="Times New Roman" panose="02020603050405020304" pitchFamily="18" charset="0"/>
                          <a:ea typeface="+mn-ea"/>
                          <a:cs typeface="Times New Roman" panose="02020603050405020304" pitchFamily="18" charset="0"/>
                        </a:rPr>
                        <a:t>HTX ứng dụng chuyển đổi số trong hoạt động quản lý, sản xuất, kinh doanh.</a:t>
                      </a:r>
                      <a:endParaRPr lang="en-US" sz="2000" b="1" smtClean="0">
                        <a:solidFill>
                          <a:schemeClr val="accent1">
                            <a:lumMod val="25000"/>
                          </a:schemeClr>
                        </a:solidFill>
                        <a:latin typeface="Times New Roman" panose="02020603050405020304" pitchFamily="18" charset="0"/>
                        <a:cs typeface="Times New Roman" panose="02020603050405020304" pitchFamily="18" charset="0"/>
                      </a:endParaRPr>
                    </a:p>
                    <a:p>
                      <a:pPr marL="342900" indent="-342900" algn="just">
                        <a:buFontTx/>
                        <a:buChar char="-"/>
                      </a:pPr>
                      <a:endParaRPr lang="en-US" sz="2000" b="1">
                        <a:solidFill>
                          <a:srgbClr val="002060"/>
                        </a:solidFill>
                        <a:latin typeface="Times New Roman" panose="02020603050405020304" pitchFamily="18" charset="0"/>
                        <a:cs typeface="Times New Roman" panose="02020603050405020304" pitchFamily="18" charset="0"/>
                      </a:endParaRPr>
                    </a:p>
                  </a:txBody>
                  <a:tcPr>
                    <a:blipFill>
                      <a:blip r:embed="rId5"/>
                      <a:tile tx="0" ty="0" sx="100000" sy="100000" flip="none" algn="tl"/>
                    </a:blipFill>
                  </a:tcPr>
                </a:tc>
                <a:extLst>
                  <a:ext uri="{0D108BD9-81ED-4DB2-BD59-A6C34878D82A}">
                    <a16:rowId xmlns:a16="http://schemas.microsoft.com/office/drawing/2014/main" val="946145909"/>
                  </a:ext>
                </a:extLst>
              </a:tr>
            </a:tbl>
          </a:graphicData>
        </a:graphic>
      </p:graphicFrame>
    </p:spTree>
    <p:extLst>
      <p:ext uri="{BB962C8B-B14F-4D97-AF65-F5344CB8AC3E}">
        <p14:creationId xmlns:p14="http://schemas.microsoft.com/office/powerpoint/2010/main" val="1919738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969478" y="339473"/>
            <a:ext cx="1001041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300" b="1" smtClean="0">
                <a:solidFill>
                  <a:srgbClr val="FF0000"/>
                </a:solidFill>
                <a:latin typeface="Times New Roman" panose="02020603050405020304" pitchFamily="18" charset="0"/>
              </a:rPr>
              <a:t>NHIỆM VỤ TRỌNG TÂM</a:t>
            </a:r>
            <a:endPar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sp>
        <p:nvSpPr>
          <p:cNvPr id="22" name="Rectangle 6"/>
          <p:cNvSpPr>
            <a:spLocks noChangeArrowheads="1"/>
          </p:cNvSpPr>
          <p:nvPr/>
        </p:nvSpPr>
        <p:spPr bwMode="auto">
          <a:xfrm>
            <a:off x="662940" y="1387675"/>
            <a:ext cx="11407140" cy="1015663"/>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algn="just"/>
            <a:r>
              <a:rPr lang="en-US" sz="2000" b="1">
                <a:solidFill>
                  <a:schemeClr val="accent2"/>
                </a:solidFill>
                <a:latin typeface="Times New Roman" panose="02020603050405020304" pitchFamily="18" charset="0"/>
                <a:cs typeface="Times New Roman" panose="02020603050405020304" pitchFamily="18" charset="0"/>
              </a:rPr>
              <a:t>Nâng cấp các tính năng, giao diện, nội dung trang thông tin điện tử của cơ quan Liên minh hợp tác xã tỉnh</a:t>
            </a:r>
            <a:r>
              <a:rPr lang="en-US" sz="2000" b="1" smtClean="0">
                <a:solidFill>
                  <a:schemeClr val="accent2"/>
                </a:solidFill>
                <a:latin typeface="Times New Roman" panose="02020603050405020304" pitchFamily="18" charset="0"/>
                <a:cs typeface="Times New Roman" panose="02020603050405020304" pitchFamily="18" charset="0"/>
              </a:rPr>
              <a:t>.</a:t>
            </a:r>
            <a:r>
              <a:rPr lang="en-US" sz="2000" b="1">
                <a:solidFill>
                  <a:schemeClr val="accent2"/>
                </a:solidFill>
                <a:latin typeface="Times New Roman" panose="02020603050405020304" pitchFamily="18" charset="0"/>
                <a:cs typeface="Times New Roman" panose="02020603050405020304" pitchFamily="18" charset="0"/>
              </a:rPr>
              <a:t> Xây dựng, triển khai chuyên mục tuyên truyền về chuyển đổi số, chuyển đổi số trong lĩnh vực kinh tế tập thể, hợp tác </a:t>
            </a:r>
            <a:r>
              <a:rPr lang="en-US" sz="2000" b="1" smtClean="0">
                <a:solidFill>
                  <a:schemeClr val="accent2"/>
                </a:solidFill>
                <a:latin typeface="Times New Roman" panose="02020603050405020304" pitchFamily="18" charset="0"/>
                <a:cs typeface="Times New Roman" panose="02020603050405020304" pitchFamily="18" charset="0"/>
              </a:rPr>
              <a:t>xã trên trang </a:t>
            </a:r>
            <a:r>
              <a:rPr lang="en-US" sz="2000" b="1">
                <a:solidFill>
                  <a:schemeClr val="accent2"/>
                </a:solidFill>
                <a:latin typeface="Times New Roman" panose="02020603050405020304" pitchFamily="18" charset="0"/>
                <a:cs typeface="Times New Roman" panose="02020603050405020304" pitchFamily="18" charset="0"/>
              </a:rPr>
              <a:t>thông tin điện tử của cơ quan Liên minh hợp tác xã tỉnh</a:t>
            </a:r>
          </a:p>
        </p:txBody>
      </p:sp>
      <p:sp>
        <p:nvSpPr>
          <p:cNvPr id="2" name="Right Arrow 1"/>
          <p:cNvSpPr/>
          <p:nvPr/>
        </p:nvSpPr>
        <p:spPr>
          <a:xfrm>
            <a:off x="0" y="1337310"/>
            <a:ext cx="662940" cy="10660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4"/>
          <a:stretch>
            <a:fillRect/>
          </a:stretch>
        </p:blipFill>
        <p:spPr>
          <a:xfrm>
            <a:off x="1" y="2453703"/>
            <a:ext cx="12192000" cy="4404297"/>
          </a:xfrm>
          <a:prstGeom prst="rect">
            <a:avLst/>
          </a:prstGeom>
        </p:spPr>
      </p:pic>
    </p:spTree>
    <p:extLst>
      <p:ext uri="{BB962C8B-B14F-4D97-AF65-F5344CB8AC3E}">
        <p14:creationId xmlns:p14="http://schemas.microsoft.com/office/powerpoint/2010/main" val="1334039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1000"/>
                                        <p:tgtEl>
                                          <p:spTgt spid="22"/>
                                        </p:tgtEl>
                                      </p:cBhvr>
                                    </p:animEffect>
                                  </p:childTnLst>
                                </p:cTn>
                              </p:par>
                            </p:childTnLst>
                          </p:cTn>
                        </p:par>
                        <p:par>
                          <p:cTn id="13" fill="hold">
                            <p:stCondLst>
                              <p:cond delay="1500"/>
                            </p:stCondLst>
                            <p:childTnLst>
                              <p:par>
                                <p:cTn id="14" presetID="3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2000" fill="hold"/>
                                        <p:tgtEl>
                                          <p:spTgt spid="3"/>
                                        </p:tgtEl>
                                        <p:attrNameLst>
                                          <p:attrName>ppt_w</p:attrName>
                                        </p:attrNameLst>
                                      </p:cBhvr>
                                      <p:tavLst>
                                        <p:tav tm="0">
                                          <p:val>
                                            <p:fltVal val="0"/>
                                          </p:val>
                                        </p:tav>
                                        <p:tav tm="100000">
                                          <p:val>
                                            <p:strVal val="#ppt_w"/>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style.rotation</p:attrName>
                                        </p:attrNameLst>
                                      </p:cBhvr>
                                      <p:tavLst>
                                        <p:tav tm="0">
                                          <p:val>
                                            <p:fltVal val="90"/>
                                          </p:val>
                                        </p:tav>
                                        <p:tav tm="100000">
                                          <p:val>
                                            <p:fltVal val="0"/>
                                          </p:val>
                                        </p:tav>
                                      </p:tavLst>
                                    </p:anim>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969478" y="339473"/>
            <a:ext cx="1001041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NHIỆM VỤ TRỌNG TÂM</a:t>
            </a:r>
          </a:p>
        </p:txBody>
      </p:sp>
      <p:sp>
        <p:nvSpPr>
          <p:cNvPr id="22" name="Rectangle 6"/>
          <p:cNvSpPr>
            <a:spLocks noChangeArrowheads="1"/>
          </p:cNvSpPr>
          <p:nvPr/>
        </p:nvSpPr>
        <p:spPr bwMode="auto">
          <a:xfrm>
            <a:off x="662940" y="1261945"/>
            <a:ext cx="11407140" cy="707886"/>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algn="just"/>
            <a:r>
              <a:rPr lang="en-US" sz="2000" b="1">
                <a:solidFill>
                  <a:schemeClr val="accent2"/>
                </a:solidFill>
                <a:latin typeface="Times New Roman" panose="02020603050405020304" pitchFamily="18" charset="0"/>
                <a:cs typeface="Times New Roman" panose="02020603050405020304" pitchFamily="18" charset="0"/>
              </a:rPr>
              <a:t>Xây dựng </a:t>
            </a:r>
            <a:r>
              <a:rPr lang="en-US" sz="2000" b="1" smtClean="0">
                <a:solidFill>
                  <a:schemeClr val="accent2"/>
                </a:solidFill>
                <a:latin typeface="Times New Roman" panose="02020603050405020304" pitchFamily="18" charset="0"/>
                <a:cs typeface="Times New Roman" panose="02020603050405020304" pitchFamily="18" charset="0"/>
              </a:rPr>
              <a:t>và chuyển giao cho các hợp </a:t>
            </a:r>
            <a:r>
              <a:rPr lang="en-US" sz="2000" b="1">
                <a:solidFill>
                  <a:schemeClr val="accent2"/>
                </a:solidFill>
                <a:latin typeface="Times New Roman" panose="02020603050405020304" pitchFamily="18" charset="0"/>
                <a:cs typeface="Times New Roman" panose="02020603050405020304" pitchFamily="18" charset="0"/>
              </a:rPr>
              <a:t>tác </a:t>
            </a:r>
            <a:r>
              <a:rPr lang="en-US" sz="2000" b="1" smtClean="0">
                <a:solidFill>
                  <a:schemeClr val="accent2"/>
                </a:solidFill>
                <a:latin typeface="Times New Roman" panose="02020603050405020304" pitchFamily="18" charset="0"/>
                <a:cs typeface="Times New Roman" panose="02020603050405020304" pitchFamily="18" charset="0"/>
              </a:rPr>
              <a:t>xã </a:t>
            </a:r>
            <a:r>
              <a:rPr lang="en-US" sz="2000" b="1">
                <a:solidFill>
                  <a:schemeClr val="accent2"/>
                </a:solidFill>
                <a:latin typeface="Times New Roman" panose="02020603050405020304" pitchFamily="18" charset="0"/>
                <a:cs typeface="Times New Roman" panose="02020603050405020304" pitchFamily="18" charset="0"/>
              </a:rPr>
              <a:t>thành </a:t>
            </a:r>
            <a:r>
              <a:rPr lang="en-US" sz="2000" b="1" smtClean="0">
                <a:solidFill>
                  <a:schemeClr val="accent2"/>
                </a:solidFill>
                <a:latin typeface="Times New Roman" panose="02020603050405020304" pitchFamily="18" charset="0"/>
                <a:cs typeface="Times New Roman" panose="02020603050405020304" pitchFamily="18" charset="0"/>
              </a:rPr>
              <a:t>viên phầm </a:t>
            </a:r>
            <a:r>
              <a:rPr lang="en-US" sz="2000" b="1">
                <a:solidFill>
                  <a:schemeClr val="accent2"/>
                </a:solidFill>
                <a:latin typeface="Times New Roman" panose="02020603050405020304" pitchFamily="18" charset="0"/>
                <a:cs typeface="Times New Roman" panose="02020603050405020304" pitchFamily="18" charset="0"/>
              </a:rPr>
              <a:t>mềm hỗ </a:t>
            </a:r>
            <a:r>
              <a:rPr lang="en-US" sz="2000" b="1" smtClean="0">
                <a:solidFill>
                  <a:schemeClr val="accent2"/>
                </a:solidFill>
                <a:latin typeface="Times New Roman" panose="02020603050405020304" pitchFamily="18" charset="0"/>
                <a:cs typeface="Times New Roman" panose="02020603050405020304" pitchFamily="18" charset="0"/>
              </a:rPr>
              <a:t>trợ </a:t>
            </a:r>
            <a:r>
              <a:rPr lang="en-US" sz="2000" b="1">
                <a:solidFill>
                  <a:schemeClr val="accent2"/>
                </a:solidFill>
                <a:latin typeface="Times New Roman" panose="02020603050405020304" pitchFamily="18" charset="0"/>
                <a:cs typeface="Times New Roman" panose="02020603050405020304" pitchFamily="18" charset="0"/>
              </a:rPr>
              <a:t>đưa sản phẩm lên các sàn thương mại điện </a:t>
            </a:r>
            <a:r>
              <a:rPr lang="en-US" sz="2000" b="1" smtClean="0">
                <a:solidFill>
                  <a:schemeClr val="accent2"/>
                </a:solidFill>
                <a:latin typeface="Times New Roman" panose="02020603050405020304" pitchFamily="18" charset="0"/>
                <a:cs typeface="Times New Roman" panose="02020603050405020304" pitchFamily="18" charset="0"/>
              </a:rPr>
              <a:t>tử. </a:t>
            </a:r>
            <a:endParaRPr lang="en-US" sz="2000" b="1">
              <a:solidFill>
                <a:schemeClr val="accent2"/>
              </a:solidFill>
              <a:latin typeface="Times New Roman" panose="02020603050405020304" pitchFamily="18" charset="0"/>
              <a:cs typeface="Times New Roman" panose="02020603050405020304" pitchFamily="18" charset="0"/>
            </a:endParaRPr>
          </a:p>
        </p:txBody>
      </p:sp>
      <p:sp>
        <p:nvSpPr>
          <p:cNvPr id="2" name="Right Arrow 1"/>
          <p:cNvSpPr/>
          <p:nvPr/>
        </p:nvSpPr>
        <p:spPr>
          <a:xfrm>
            <a:off x="0" y="1234440"/>
            <a:ext cx="662940" cy="81540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4"/>
          <a:stretch>
            <a:fillRect/>
          </a:stretch>
        </p:blipFill>
        <p:spPr>
          <a:xfrm>
            <a:off x="57150" y="2077346"/>
            <a:ext cx="12089129" cy="4722963"/>
          </a:xfrm>
          <a:prstGeom prst="rect">
            <a:avLst/>
          </a:prstGeom>
        </p:spPr>
      </p:pic>
    </p:spTree>
    <p:extLst>
      <p:ext uri="{BB962C8B-B14F-4D97-AF65-F5344CB8AC3E}">
        <p14:creationId xmlns:p14="http://schemas.microsoft.com/office/powerpoint/2010/main" val="2274270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out)">
                                      <p:cBhvr>
                                        <p:cTn id="13" dur="1500"/>
                                        <p:tgtEl>
                                          <p:spTgt spid="22"/>
                                        </p:tgtEl>
                                      </p:cBhvr>
                                    </p:animEffect>
                                  </p:childTnLst>
                                </p:cTn>
                              </p:par>
                            </p:childTnLst>
                          </p:cTn>
                        </p:par>
                        <p:par>
                          <p:cTn id="14" fill="hold">
                            <p:stCondLst>
                              <p:cond delay="25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3000" fill="hold"/>
                                        <p:tgtEl>
                                          <p:spTgt spid="3"/>
                                        </p:tgtEl>
                                        <p:attrNameLst>
                                          <p:attrName>ppt_w</p:attrName>
                                        </p:attrNameLst>
                                      </p:cBhvr>
                                      <p:tavLst>
                                        <p:tav tm="0">
                                          <p:val>
                                            <p:fltVal val="0"/>
                                          </p:val>
                                        </p:tav>
                                        <p:tav tm="100000">
                                          <p:val>
                                            <p:strVal val="#ppt_w"/>
                                          </p:val>
                                        </p:tav>
                                      </p:tavLst>
                                    </p:anim>
                                    <p:anim calcmode="lin" valueType="num">
                                      <p:cBhvr>
                                        <p:cTn id="18" dur="3000" fill="hold"/>
                                        <p:tgtEl>
                                          <p:spTgt spid="3"/>
                                        </p:tgtEl>
                                        <p:attrNameLst>
                                          <p:attrName>ppt_h</p:attrName>
                                        </p:attrNameLst>
                                      </p:cBhvr>
                                      <p:tavLst>
                                        <p:tav tm="0">
                                          <p:val>
                                            <p:fltVal val="0"/>
                                          </p:val>
                                        </p:tav>
                                        <p:tav tm="100000">
                                          <p:val>
                                            <p:strVal val="#ppt_h"/>
                                          </p:val>
                                        </p:tav>
                                      </p:tavLst>
                                    </p:anim>
                                    <p:anim calcmode="lin" valueType="num">
                                      <p:cBhvr>
                                        <p:cTn id="19" dur="3000" fill="hold"/>
                                        <p:tgtEl>
                                          <p:spTgt spid="3"/>
                                        </p:tgtEl>
                                        <p:attrNameLst>
                                          <p:attrName>style.rotation</p:attrName>
                                        </p:attrNameLst>
                                      </p:cBhvr>
                                      <p:tavLst>
                                        <p:tav tm="0">
                                          <p:val>
                                            <p:fltVal val="90"/>
                                          </p:val>
                                        </p:tav>
                                        <p:tav tm="100000">
                                          <p:val>
                                            <p:fltVal val="0"/>
                                          </p:val>
                                        </p:tav>
                                      </p:tavLst>
                                    </p:anim>
                                    <p:animEffect transition="in" filter="fade">
                                      <p:cBhvr>
                                        <p:cTn id="2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969478" y="339473"/>
            <a:ext cx="1001041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NHIỆM VỤ TRỌNG TÂM</a:t>
            </a:r>
          </a:p>
        </p:txBody>
      </p:sp>
      <p:sp>
        <p:nvSpPr>
          <p:cNvPr id="22" name="Rectangle 6"/>
          <p:cNvSpPr>
            <a:spLocks noChangeArrowheads="1"/>
          </p:cNvSpPr>
          <p:nvPr/>
        </p:nvSpPr>
        <p:spPr bwMode="auto">
          <a:xfrm>
            <a:off x="662940" y="1250515"/>
            <a:ext cx="11407140" cy="707886"/>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3399"/>
                </a:solidFill>
                <a:effectLst/>
                <a:uLnTx/>
                <a:uFillTx/>
                <a:latin typeface="Times New Roman" panose="02020603050405020304" pitchFamily="18" charset="0"/>
                <a:ea typeface="+mn-ea"/>
                <a:cs typeface="Times New Roman" panose="02020603050405020304" pitchFamily="18" charset="0"/>
              </a:rPr>
              <a:t>Xây dựng </a:t>
            </a:r>
            <a:r>
              <a:rPr kumimoji="0" 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mn-ea"/>
                <a:cs typeface="Times New Roman" panose="02020603050405020304" pitchFamily="18" charset="0"/>
              </a:rPr>
              <a:t>và chuyển giao cho các</a:t>
            </a:r>
            <a:r>
              <a:rPr kumimoji="0" lang="en-US" sz="2000" b="1" i="0" u="none" strike="noStrike" kern="1200" cap="none" spc="0" normalizeH="0" noProof="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mn-ea"/>
                <a:cs typeface="Times New Roman" panose="02020603050405020304" pitchFamily="18" charset="0"/>
              </a:rPr>
              <a:t>hợp </a:t>
            </a:r>
            <a:r>
              <a:rPr kumimoji="0" lang="en-US" sz="2000" b="1" i="0" u="none" strike="noStrike" kern="1200" cap="none" spc="0" normalizeH="0" baseline="0" noProof="0">
                <a:ln>
                  <a:noFill/>
                </a:ln>
                <a:solidFill>
                  <a:srgbClr val="333399"/>
                </a:solidFill>
                <a:effectLst/>
                <a:uLnTx/>
                <a:uFillTx/>
                <a:latin typeface="Times New Roman" panose="02020603050405020304" pitchFamily="18" charset="0"/>
                <a:ea typeface="+mn-ea"/>
                <a:cs typeface="Times New Roman" panose="02020603050405020304" pitchFamily="18" charset="0"/>
              </a:rPr>
              <a:t>tác </a:t>
            </a:r>
            <a:r>
              <a:rPr kumimoji="0" 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mn-ea"/>
                <a:cs typeface="Times New Roman" panose="02020603050405020304" pitchFamily="18" charset="0"/>
              </a:rPr>
              <a:t>xã </a:t>
            </a:r>
            <a:r>
              <a:rPr kumimoji="0" lang="en-US" sz="2000" b="1" i="0" u="none" strike="noStrike" kern="1200" cap="none" spc="0" normalizeH="0" baseline="0" noProof="0">
                <a:ln>
                  <a:noFill/>
                </a:ln>
                <a:solidFill>
                  <a:srgbClr val="333399"/>
                </a:solidFill>
                <a:effectLst/>
                <a:uLnTx/>
                <a:uFillTx/>
                <a:latin typeface="Times New Roman" panose="02020603050405020304" pitchFamily="18" charset="0"/>
                <a:ea typeface="+mn-ea"/>
                <a:cs typeface="Times New Roman" panose="02020603050405020304" pitchFamily="18" charset="0"/>
              </a:rPr>
              <a:t>thành </a:t>
            </a:r>
            <a:r>
              <a:rPr kumimoji="0" 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mn-ea"/>
                <a:cs typeface="Times New Roman" panose="02020603050405020304" pitchFamily="18" charset="0"/>
              </a:rPr>
              <a:t>viên các phần mềm quản lý quy trình sản xuất sản phẩm, hàng hóa. </a:t>
            </a:r>
            <a:endParaRPr kumimoji="0" lang="en-US" sz="2000" b="1" i="0" u="none" strike="noStrike" kern="1200" cap="none" spc="0" normalizeH="0" baseline="0" noProof="0">
              <a:ln>
                <a:noFill/>
              </a:ln>
              <a:solidFill>
                <a:srgbClr val="333399"/>
              </a:solidFill>
              <a:effectLst/>
              <a:uLnTx/>
              <a:uFillTx/>
              <a:latin typeface="Times New Roman" panose="02020603050405020304" pitchFamily="18" charset="0"/>
              <a:ea typeface="+mn-ea"/>
              <a:cs typeface="Times New Roman" panose="02020603050405020304" pitchFamily="18" charset="0"/>
            </a:endParaRPr>
          </a:p>
        </p:txBody>
      </p:sp>
      <p:sp>
        <p:nvSpPr>
          <p:cNvPr id="2" name="Right Arrow 1"/>
          <p:cNvSpPr/>
          <p:nvPr/>
        </p:nvSpPr>
        <p:spPr>
          <a:xfrm>
            <a:off x="0" y="1223010"/>
            <a:ext cx="662940" cy="7315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p:cNvPicPr>
            <a:picLocks noChangeAspect="1"/>
          </p:cNvPicPr>
          <p:nvPr/>
        </p:nvPicPr>
        <p:blipFill>
          <a:blip r:embed="rId4"/>
          <a:stretch>
            <a:fillRect/>
          </a:stretch>
        </p:blipFill>
        <p:spPr>
          <a:xfrm>
            <a:off x="61181" y="1958401"/>
            <a:ext cx="12008899" cy="4795955"/>
          </a:xfrm>
          <a:prstGeom prst="rect">
            <a:avLst/>
          </a:prstGeom>
        </p:spPr>
      </p:pic>
      <p:pic>
        <p:nvPicPr>
          <p:cNvPr id="9" name="Picture 8"/>
          <p:cNvPicPr>
            <a:picLocks noChangeAspect="1"/>
          </p:cNvPicPr>
          <p:nvPr/>
        </p:nvPicPr>
        <p:blipFill>
          <a:blip r:embed="rId5"/>
          <a:stretch>
            <a:fillRect/>
          </a:stretch>
        </p:blipFill>
        <p:spPr>
          <a:xfrm>
            <a:off x="61181" y="1982035"/>
            <a:ext cx="12022592" cy="4772321"/>
          </a:xfrm>
          <a:prstGeom prst="rect">
            <a:avLst/>
          </a:prstGeom>
        </p:spPr>
      </p:pic>
      <p:pic>
        <p:nvPicPr>
          <p:cNvPr id="10" name="Picture 9"/>
          <p:cNvPicPr>
            <a:picLocks noChangeAspect="1"/>
          </p:cNvPicPr>
          <p:nvPr/>
        </p:nvPicPr>
        <p:blipFill>
          <a:blip r:embed="rId6"/>
          <a:stretch>
            <a:fillRect/>
          </a:stretch>
        </p:blipFill>
        <p:spPr>
          <a:xfrm>
            <a:off x="55203" y="1985906"/>
            <a:ext cx="12034547" cy="4768450"/>
          </a:xfrm>
          <a:prstGeom prst="rect">
            <a:avLst/>
          </a:prstGeom>
        </p:spPr>
      </p:pic>
    </p:spTree>
    <p:extLst>
      <p:ext uri="{BB962C8B-B14F-4D97-AF65-F5344CB8AC3E}">
        <p14:creationId xmlns:p14="http://schemas.microsoft.com/office/powerpoint/2010/main" val="173693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out)">
                                      <p:cBhvr>
                                        <p:cTn id="13" dur="1500"/>
                                        <p:tgtEl>
                                          <p:spTgt spid="22"/>
                                        </p:tgtEl>
                                      </p:cBhvr>
                                    </p:animEffect>
                                  </p:childTnLst>
                                </p:cTn>
                              </p:par>
                            </p:childTnLst>
                          </p:cTn>
                        </p:par>
                        <p:par>
                          <p:cTn id="14" fill="hold">
                            <p:stCondLst>
                              <p:cond delay="2500"/>
                            </p:stCondLst>
                            <p:childTnLst>
                              <p:par>
                                <p:cTn id="15" presetID="3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500" fill="hold"/>
                                        <p:tgtEl>
                                          <p:spTgt spid="6"/>
                                        </p:tgtEl>
                                        <p:attrNameLst>
                                          <p:attrName>ppt_w</p:attrName>
                                        </p:attrNameLst>
                                      </p:cBhvr>
                                      <p:tavLst>
                                        <p:tav tm="0">
                                          <p:val>
                                            <p:fltVal val="0"/>
                                          </p:val>
                                        </p:tav>
                                        <p:tav tm="100000">
                                          <p:val>
                                            <p:strVal val="#ppt_w"/>
                                          </p:val>
                                        </p:tav>
                                      </p:tavLst>
                                    </p:anim>
                                    <p:anim calcmode="lin" valueType="num">
                                      <p:cBhvr>
                                        <p:cTn id="18" dur="1500" fill="hold"/>
                                        <p:tgtEl>
                                          <p:spTgt spid="6"/>
                                        </p:tgtEl>
                                        <p:attrNameLst>
                                          <p:attrName>ppt_h</p:attrName>
                                        </p:attrNameLst>
                                      </p:cBhvr>
                                      <p:tavLst>
                                        <p:tav tm="0">
                                          <p:val>
                                            <p:fltVal val="0"/>
                                          </p:val>
                                        </p:tav>
                                        <p:tav tm="100000">
                                          <p:val>
                                            <p:strVal val="#ppt_h"/>
                                          </p:val>
                                        </p:tav>
                                      </p:tavLst>
                                    </p:anim>
                                    <p:anim calcmode="lin" valueType="num">
                                      <p:cBhvr>
                                        <p:cTn id="19" dur="1500" fill="hold"/>
                                        <p:tgtEl>
                                          <p:spTgt spid="6"/>
                                        </p:tgtEl>
                                        <p:attrNameLst>
                                          <p:attrName>style.rotation</p:attrName>
                                        </p:attrNameLst>
                                      </p:cBhvr>
                                      <p:tavLst>
                                        <p:tav tm="0">
                                          <p:val>
                                            <p:fltVal val="90"/>
                                          </p:val>
                                        </p:tav>
                                        <p:tav tm="100000">
                                          <p:val>
                                            <p:fltVal val="0"/>
                                          </p:val>
                                        </p:tav>
                                      </p:tavLst>
                                    </p:anim>
                                    <p:animEffect transition="in" filter="fade">
                                      <p:cBhvr>
                                        <p:cTn id="20" dur="1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750" fill="hold"/>
                                        <p:tgtEl>
                                          <p:spTgt spid="9"/>
                                        </p:tgtEl>
                                        <p:attrNameLst>
                                          <p:attrName>ppt_w</p:attrName>
                                        </p:attrNameLst>
                                      </p:cBhvr>
                                      <p:tavLst>
                                        <p:tav tm="0">
                                          <p:val>
                                            <p:fltVal val="0"/>
                                          </p:val>
                                        </p:tav>
                                        <p:tav tm="100000">
                                          <p:val>
                                            <p:strVal val="#ppt_w"/>
                                          </p:val>
                                        </p:tav>
                                      </p:tavLst>
                                    </p:anim>
                                    <p:anim calcmode="lin" valueType="num">
                                      <p:cBhvr>
                                        <p:cTn id="26" dur="1750" fill="hold"/>
                                        <p:tgtEl>
                                          <p:spTgt spid="9"/>
                                        </p:tgtEl>
                                        <p:attrNameLst>
                                          <p:attrName>ppt_h</p:attrName>
                                        </p:attrNameLst>
                                      </p:cBhvr>
                                      <p:tavLst>
                                        <p:tav tm="0">
                                          <p:val>
                                            <p:fltVal val="0"/>
                                          </p:val>
                                        </p:tav>
                                        <p:tav tm="100000">
                                          <p:val>
                                            <p:strVal val="#ppt_h"/>
                                          </p:val>
                                        </p:tav>
                                      </p:tavLst>
                                    </p:anim>
                                    <p:anim calcmode="lin" valueType="num">
                                      <p:cBhvr>
                                        <p:cTn id="27" dur="1750" fill="hold"/>
                                        <p:tgtEl>
                                          <p:spTgt spid="9"/>
                                        </p:tgtEl>
                                        <p:attrNameLst>
                                          <p:attrName>style.rotation</p:attrName>
                                        </p:attrNameLst>
                                      </p:cBhvr>
                                      <p:tavLst>
                                        <p:tav tm="0">
                                          <p:val>
                                            <p:fltVal val="90"/>
                                          </p:val>
                                        </p:tav>
                                        <p:tav tm="100000">
                                          <p:val>
                                            <p:fltVal val="0"/>
                                          </p:val>
                                        </p:tav>
                                      </p:tavLst>
                                    </p:anim>
                                    <p:animEffect transition="in" filter="fade">
                                      <p:cBhvr>
                                        <p:cTn id="28" dur="175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969478" y="339473"/>
            <a:ext cx="1001041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NHIỆM VỤ TRỌNG TÂM</a:t>
            </a:r>
          </a:p>
        </p:txBody>
      </p:sp>
      <p:sp>
        <p:nvSpPr>
          <p:cNvPr id="22" name="Rectangle 6"/>
          <p:cNvSpPr>
            <a:spLocks noChangeArrowheads="1"/>
          </p:cNvSpPr>
          <p:nvPr/>
        </p:nvSpPr>
        <p:spPr bwMode="auto">
          <a:xfrm>
            <a:off x="662940" y="1296235"/>
            <a:ext cx="11407140" cy="1015663"/>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algn="just"/>
            <a:r>
              <a:rPr lang="en-US" sz="2000" b="1">
                <a:solidFill>
                  <a:schemeClr val="accent2"/>
                </a:solidFill>
                <a:latin typeface="Times New Roman" panose="02020603050405020304" pitchFamily="18" charset="0"/>
                <a:cs typeface="Times New Roman" panose="02020603050405020304" pitchFamily="18" charset="0"/>
              </a:rPr>
              <a:t>Tổ chức các lớp đào tạo, tập huấn kỹ năng số cơ bản; kỹ năng phân tích, khai thác dữ liệu và công nghệ số cho cán bộ công chức, viên chức, người lao động trong cơ </a:t>
            </a:r>
            <a:r>
              <a:rPr lang="en-US" sz="2000" b="1" smtClean="0">
                <a:solidFill>
                  <a:schemeClr val="accent2"/>
                </a:solidFill>
                <a:latin typeface="Times New Roman" panose="02020603050405020304" pitchFamily="18" charset="0"/>
                <a:cs typeface="Times New Roman" panose="02020603050405020304" pitchFamily="18" charset="0"/>
              </a:rPr>
              <a:t>quan liên minh, </a:t>
            </a:r>
            <a:r>
              <a:rPr lang="en-US" sz="2000" b="1">
                <a:solidFill>
                  <a:schemeClr val="accent2"/>
                </a:solidFill>
                <a:latin typeface="Times New Roman" panose="02020603050405020304" pitchFamily="18" charset="0"/>
                <a:cs typeface="Times New Roman" panose="02020603050405020304" pitchFamily="18" charset="0"/>
              </a:rPr>
              <a:t>cán bộ quản lý và thành viên các Hợp tác xã, Liên hiệp hợp tác xã thành viên.</a:t>
            </a:r>
          </a:p>
        </p:txBody>
      </p:sp>
      <p:sp>
        <p:nvSpPr>
          <p:cNvPr id="2" name="Right Arrow 1"/>
          <p:cNvSpPr/>
          <p:nvPr/>
        </p:nvSpPr>
        <p:spPr>
          <a:xfrm>
            <a:off x="0" y="1303020"/>
            <a:ext cx="662940" cy="9745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4"/>
          <a:stretch>
            <a:fillRect/>
          </a:stretch>
        </p:blipFill>
        <p:spPr>
          <a:xfrm>
            <a:off x="160020" y="2423160"/>
            <a:ext cx="11910060" cy="4331970"/>
          </a:xfrm>
          <a:prstGeom prst="rect">
            <a:avLst/>
          </a:prstGeom>
        </p:spPr>
      </p:pic>
    </p:spTree>
    <p:extLst>
      <p:ext uri="{BB962C8B-B14F-4D97-AF65-F5344CB8AC3E}">
        <p14:creationId xmlns:p14="http://schemas.microsoft.com/office/powerpoint/2010/main" val="125493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1500"/>
                                        <p:tgtEl>
                                          <p:spTgt spid="22"/>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ppt_w</p:attrName>
                                        </p:attrNameLst>
                                      </p:cBhvr>
                                      <p:tavLst>
                                        <p:tav tm="0">
                                          <p:val>
                                            <p:fltVal val="0"/>
                                          </p:val>
                                        </p:tav>
                                        <p:tav tm="100000">
                                          <p:val>
                                            <p:strVal val="#ppt_w"/>
                                          </p:val>
                                        </p:tav>
                                      </p:tavLst>
                                    </p:anim>
                                    <p:anim calcmode="lin" valueType="num">
                                      <p:cBhvr>
                                        <p:cTn id="16" dur="2000" fill="hold"/>
                                        <p:tgtEl>
                                          <p:spTgt spid="3"/>
                                        </p:tgtEl>
                                        <p:attrNameLst>
                                          <p:attrName>ppt_h</p:attrName>
                                        </p:attrNameLst>
                                      </p:cBhvr>
                                      <p:tavLst>
                                        <p:tav tm="0">
                                          <p:val>
                                            <p:fltVal val="0"/>
                                          </p:val>
                                        </p:tav>
                                        <p:tav tm="100000">
                                          <p:val>
                                            <p:strVal val="#ppt_h"/>
                                          </p:val>
                                        </p:tav>
                                      </p:tavLst>
                                    </p:anim>
                                    <p:anim calcmode="lin" valueType="num">
                                      <p:cBhvr>
                                        <p:cTn id="17" dur="2000" fill="hold"/>
                                        <p:tgtEl>
                                          <p:spTgt spid="3"/>
                                        </p:tgtEl>
                                        <p:attrNameLst>
                                          <p:attrName>style.rotation</p:attrName>
                                        </p:attrNameLst>
                                      </p:cBhvr>
                                      <p:tavLst>
                                        <p:tav tm="0">
                                          <p:val>
                                            <p:fltVal val="90"/>
                                          </p:val>
                                        </p:tav>
                                        <p:tav tm="100000">
                                          <p:val>
                                            <p:fltVal val="0"/>
                                          </p:val>
                                        </p:tav>
                                      </p:tavLst>
                                    </p:anim>
                                    <p:animEffect transition="in" filter="fade">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969478" y="339473"/>
            <a:ext cx="1001041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NHIỆM VỤ TRỌNG TÂM</a:t>
            </a:r>
          </a:p>
        </p:txBody>
      </p:sp>
      <p:sp>
        <p:nvSpPr>
          <p:cNvPr id="22" name="Rectangle 6"/>
          <p:cNvSpPr>
            <a:spLocks noChangeArrowheads="1"/>
          </p:cNvSpPr>
          <p:nvPr/>
        </p:nvSpPr>
        <p:spPr bwMode="auto">
          <a:xfrm>
            <a:off x="662940" y="1239085"/>
            <a:ext cx="11407140" cy="707886"/>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algn="just"/>
            <a:r>
              <a:rPr lang="en-US" sz="2000" b="1">
                <a:solidFill>
                  <a:schemeClr val="accent2"/>
                </a:solidFill>
                <a:latin typeface="Times New Roman" panose="02020603050405020304" pitchFamily="18" charset="0"/>
                <a:cs typeface="Times New Roman" panose="02020603050405020304" pitchFamily="18" charset="0"/>
              </a:rPr>
              <a:t>Xây dựng hệ thống công nghệ thông tin và cơ sở dữ liệu phục vụ tư vấn, hỗ trợ và cung cấp dịch vụ đầu vào, đầu ra cho các Hợp tác xã, Liên hiệp hợp tác xã thành viên.</a:t>
            </a:r>
          </a:p>
        </p:txBody>
      </p:sp>
      <p:sp>
        <p:nvSpPr>
          <p:cNvPr id="2" name="Right Arrow 1"/>
          <p:cNvSpPr/>
          <p:nvPr/>
        </p:nvSpPr>
        <p:spPr>
          <a:xfrm>
            <a:off x="0" y="1234440"/>
            <a:ext cx="662940" cy="70110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4"/>
          <a:stretch>
            <a:fillRect/>
          </a:stretch>
        </p:blipFill>
        <p:spPr>
          <a:xfrm>
            <a:off x="102870" y="2034540"/>
            <a:ext cx="11967210" cy="4793455"/>
          </a:xfrm>
          <a:prstGeom prst="rect">
            <a:avLst/>
          </a:prstGeom>
        </p:spPr>
      </p:pic>
    </p:spTree>
    <p:extLst>
      <p:ext uri="{BB962C8B-B14F-4D97-AF65-F5344CB8AC3E}">
        <p14:creationId xmlns:p14="http://schemas.microsoft.com/office/powerpoint/2010/main" val="3265376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1500"/>
                                        <p:tgtEl>
                                          <p:spTgt spid="22"/>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4000" fill="hold"/>
                                        <p:tgtEl>
                                          <p:spTgt spid="3"/>
                                        </p:tgtEl>
                                        <p:attrNameLst>
                                          <p:attrName>ppt_w</p:attrName>
                                        </p:attrNameLst>
                                      </p:cBhvr>
                                      <p:tavLst>
                                        <p:tav tm="0">
                                          <p:val>
                                            <p:fltVal val="0"/>
                                          </p:val>
                                        </p:tav>
                                        <p:tav tm="100000">
                                          <p:val>
                                            <p:strVal val="#ppt_w"/>
                                          </p:val>
                                        </p:tav>
                                      </p:tavLst>
                                    </p:anim>
                                    <p:anim calcmode="lin" valueType="num">
                                      <p:cBhvr>
                                        <p:cTn id="16" dur="4000" fill="hold"/>
                                        <p:tgtEl>
                                          <p:spTgt spid="3"/>
                                        </p:tgtEl>
                                        <p:attrNameLst>
                                          <p:attrName>ppt_h</p:attrName>
                                        </p:attrNameLst>
                                      </p:cBhvr>
                                      <p:tavLst>
                                        <p:tav tm="0">
                                          <p:val>
                                            <p:fltVal val="0"/>
                                          </p:val>
                                        </p:tav>
                                        <p:tav tm="100000">
                                          <p:val>
                                            <p:strVal val="#ppt_h"/>
                                          </p:val>
                                        </p:tav>
                                      </p:tavLst>
                                    </p:anim>
                                    <p:anim calcmode="lin" valueType="num">
                                      <p:cBhvr>
                                        <p:cTn id="17" dur="4000" fill="hold"/>
                                        <p:tgtEl>
                                          <p:spTgt spid="3"/>
                                        </p:tgtEl>
                                        <p:attrNameLst>
                                          <p:attrName>style.rotation</p:attrName>
                                        </p:attrNameLst>
                                      </p:cBhvr>
                                      <p:tavLst>
                                        <p:tav tm="0">
                                          <p:val>
                                            <p:fltVal val="90"/>
                                          </p:val>
                                        </p:tav>
                                        <p:tav tm="100000">
                                          <p:val>
                                            <p:fltVal val="0"/>
                                          </p:val>
                                        </p:tav>
                                      </p:tavLst>
                                    </p:anim>
                                    <p:animEffect transition="in" filter="fade">
                                      <p:cBhvr>
                                        <p:cTn id="18"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969478" y="339473"/>
            <a:ext cx="1001041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NHIỆM VỤ TRỌNG TÂM</a:t>
            </a:r>
          </a:p>
        </p:txBody>
      </p:sp>
      <p:sp>
        <p:nvSpPr>
          <p:cNvPr id="22" name="Rectangle 6"/>
          <p:cNvSpPr>
            <a:spLocks noChangeArrowheads="1"/>
          </p:cNvSpPr>
          <p:nvPr/>
        </p:nvSpPr>
        <p:spPr bwMode="auto">
          <a:xfrm>
            <a:off x="662940" y="1296235"/>
            <a:ext cx="11407140" cy="1015663"/>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algn="just"/>
            <a:r>
              <a:rPr lang="en-US" sz="2000" b="1">
                <a:solidFill>
                  <a:schemeClr val="accent2"/>
                </a:solidFill>
                <a:latin typeface="Times New Roman" panose="02020603050405020304" pitchFamily="18" charset="0"/>
                <a:cs typeface="Times New Roman" panose="02020603050405020304" pitchFamily="18" charset="0"/>
              </a:rPr>
              <a:t>Tư vấn, hỗ trợ </a:t>
            </a:r>
            <a:r>
              <a:rPr lang="en-US" sz="2000" b="1" smtClean="0">
                <a:solidFill>
                  <a:schemeClr val="accent2"/>
                </a:solidFill>
                <a:latin typeface="Times New Roman" panose="02020603050405020304" pitchFamily="18" charset="0"/>
                <a:cs typeface="Times New Roman" panose="02020603050405020304" pitchFamily="18" charset="0"/>
              </a:rPr>
              <a:t>và huy động các nguồn vốn giúp các </a:t>
            </a:r>
            <a:r>
              <a:rPr lang="en-US" sz="2000" b="1">
                <a:solidFill>
                  <a:schemeClr val="accent2"/>
                </a:solidFill>
                <a:latin typeface="Times New Roman" panose="02020603050405020304" pitchFamily="18" charset="0"/>
                <a:cs typeface="Times New Roman" panose="02020603050405020304" pitchFamily="18" charset="0"/>
              </a:rPr>
              <a:t>Hợp tác xã, Liên hiệp hợp tác xã thành viên trên địa bàn tỉnh thực hiện chuyển đổi số và ứng dụng chuyển đổi số trong hoạt động quản lý, sản xuất, kinh doanh.</a:t>
            </a:r>
          </a:p>
        </p:txBody>
      </p:sp>
      <p:sp>
        <p:nvSpPr>
          <p:cNvPr id="2" name="Right Arrow 1"/>
          <p:cNvSpPr/>
          <p:nvPr/>
        </p:nvSpPr>
        <p:spPr>
          <a:xfrm>
            <a:off x="0" y="1303020"/>
            <a:ext cx="662940" cy="9745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4"/>
          <a:stretch>
            <a:fillRect/>
          </a:stretch>
        </p:blipFill>
        <p:spPr>
          <a:xfrm>
            <a:off x="217170" y="2277608"/>
            <a:ext cx="11852910" cy="4374652"/>
          </a:xfrm>
          <a:prstGeom prst="rect">
            <a:avLst/>
          </a:prstGeom>
        </p:spPr>
      </p:pic>
    </p:spTree>
    <p:extLst>
      <p:ext uri="{BB962C8B-B14F-4D97-AF65-F5344CB8AC3E}">
        <p14:creationId xmlns:p14="http://schemas.microsoft.com/office/powerpoint/2010/main" val="1820446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out)">
                                      <p:cBhvr>
                                        <p:cTn id="7" dur="1500"/>
                                        <p:tgtEl>
                                          <p:spTgt spid="22"/>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ppt_w</p:attrName>
                                        </p:attrNameLst>
                                      </p:cBhvr>
                                      <p:tavLst>
                                        <p:tav tm="0">
                                          <p:val>
                                            <p:fltVal val="0"/>
                                          </p:val>
                                        </p:tav>
                                        <p:tav tm="100000">
                                          <p:val>
                                            <p:strVal val="#ppt_w"/>
                                          </p:val>
                                        </p:tav>
                                      </p:tavLst>
                                    </p:anim>
                                    <p:anim calcmode="lin" valueType="num">
                                      <p:cBhvr>
                                        <p:cTn id="16" dur="2000" fill="hold"/>
                                        <p:tgtEl>
                                          <p:spTgt spid="3"/>
                                        </p:tgtEl>
                                        <p:attrNameLst>
                                          <p:attrName>ppt_h</p:attrName>
                                        </p:attrNameLst>
                                      </p:cBhvr>
                                      <p:tavLst>
                                        <p:tav tm="0">
                                          <p:val>
                                            <p:fltVal val="0"/>
                                          </p:val>
                                        </p:tav>
                                        <p:tav tm="100000">
                                          <p:val>
                                            <p:strVal val="#ppt_h"/>
                                          </p:val>
                                        </p:tav>
                                      </p:tavLst>
                                    </p:anim>
                                    <p:anim calcmode="lin" valueType="num">
                                      <p:cBhvr>
                                        <p:cTn id="17" dur="2000" fill="hold"/>
                                        <p:tgtEl>
                                          <p:spTgt spid="3"/>
                                        </p:tgtEl>
                                        <p:attrNameLst>
                                          <p:attrName>style.rotation</p:attrName>
                                        </p:attrNameLst>
                                      </p:cBhvr>
                                      <p:tavLst>
                                        <p:tav tm="0">
                                          <p:val>
                                            <p:fltVal val="90"/>
                                          </p:val>
                                        </p:tav>
                                        <p:tav tm="100000">
                                          <p:val>
                                            <p:fltVal val="0"/>
                                          </p:val>
                                        </p:tav>
                                      </p:tavLst>
                                    </p:anim>
                                    <p:animEffect transition="in" filter="fade">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840230" y="339473"/>
            <a:ext cx="1013966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300" b="1" smtClean="0">
                <a:solidFill>
                  <a:srgbClr val="FF0000"/>
                </a:solidFill>
                <a:latin typeface="Times New Roman" panose="02020603050405020304" pitchFamily="18" charset="0"/>
              </a:rPr>
              <a:t>MÔ HÌNH NHÀ KÍNH THÔNG MINH TRONG SẢN XUẤT NÔNG NGHIỆP</a:t>
            </a:r>
            <a:endPar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sp>
        <p:nvSpPr>
          <p:cNvPr id="22" name="Rectangle 6"/>
          <p:cNvSpPr>
            <a:spLocks noChangeArrowheads="1"/>
          </p:cNvSpPr>
          <p:nvPr/>
        </p:nvSpPr>
        <p:spPr bwMode="auto">
          <a:xfrm>
            <a:off x="662940" y="1296235"/>
            <a:ext cx="11407140" cy="1200329"/>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algn="just"/>
            <a:r>
              <a:rPr lang="en-US" sz="2400" b="1" smtClean="0">
                <a:latin typeface="Times New Roman" panose="02020603050405020304" pitchFamily="18" charset="0"/>
                <a:cs typeface="Times New Roman" panose="02020603050405020304" pitchFamily="18" charset="0"/>
              </a:rPr>
              <a:t>	</a:t>
            </a:r>
            <a:r>
              <a:rPr lang="vi-VN" sz="2400" b="1" smtClean="0">
                <a:latin typeface="Times New Roman" panose="02020603050405020304" pitchFamily="18" charset="0"/>
                <a:cs typeface="Times New Roman" panose="02020603050405020304" pitchFamily="18" charset="0"/>
              </a:rPr>
              <a:t>Nhà </a:t>
            </a:r>
            <a:r>
              <a:rPr lang="vi-VN" sz="2400" b="1">
                <a:latin typeface="Times New Roman" panose="02020603050405020304" pitchFamily="18" charset="0"/>
                <a:cs typeface="Times New Roman" panose="02020603050405020304" pitchFamily="18" charset="0"/>
              </a:rPr>
              <a:t>kính thông </a:t>
            </a:r>
            <a:r>
              <a:rPr lang="vi-VN" sz="2400" b="1" smtClean="0">
                <a:latin typeface="Times New Roman" panose="02020603050405020304" pitchFamily="18" charset="0"/>
                <a:cs typeface="Times New Roman" panose="02020603050405020304" pitchFamily="18" charset="0"/>
              </a:rPr>
              <a:t>minh </a:t>
            </a:r>
            <a:r>
              <a:rPr lang="vi-VN" sz="2400" b="1">
                <a:latin typeface="Times New Roman" panose="02020603050405020304" pitchFamily="18" charset="0"/>
                <a:cs typeface="Times New Roman" panose="02020603050405020304" pitchFamily="18" charset="0"/>
              </a:rPr>
              <a:t>sử dụng một bộ điều khiển và lập trình với các hệ thống phát triển chuyên môn để đo lường, điều khiển cảm biến các thiết bị truyền động trong nhà </a:t>
            </a:r>
            <a:r>
              <a:rPr lang="vi-VN" sz="2400" b="1" smtClean="0">
                <a:latin typeface="Times New Roman" panose="02020603050405020304" pitchFamily="18" charset="0"/>
                <a:cs typeface="Times New Roman" panose="02020603050405020304" pitchFamily="18" charset="0"/>
              </a:rPr>
              <a:t>kính</a:t>
            </a:r>
            <a:r>
              <a:rPr kumimoji="0" lang="en-US" sz="2400" b="1" i="0" u="none" strike="noStrike" kern="1200" cap="none" spc="0" normalizeH="0" baseline="0" noProof="0" smtClean="0">
                <a:ln>
                  <a:noFill/>
                </a:ln>
                <a:solidFill>
                  <a:srgbClr val="333399"/>
                </a:solidFill>
                <a:effectLst/>
                <a:uLnTx/>
                <a:uFillTx/>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a:ln>
                <a:noFill/>
              </a:ln>
              <a:solidFill>
                <a:srgbClr val="333399"/>
              </a:solidFill>
              <a:effectLst/>
              <a:uLnTx/>
              <a:uFillTx/>
              <a:latin typeface="Times New Roman" panose="02020603050405020304" pitchFamily="18" charset="0"/>
              <a:cs typeface="Times New Roman" panose="02020603050405020304" pitchFamily="18" charset="0"/>
            </a:endParaRPr>
          </a:p>
        </p:txBody>
      </p:sp>
      <p:sp>
        <p:nvSpPr>
          <p:cNvPr id="2" name="Right Arrow 1"/>
          <p:cNvSpPr/>
          <p:nvPr/>
        </p:nvSpPr>
        <p:spPr>
          <a:xfrm>
            <a:off x="0" y="1303020"/>
            <a:ext cx="662940" cy="11935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p:cNvPicPr>
            <a:picLocks noChangeAspect="1"/>
          </p:cNvPicPr>
          <p:nvPr/>
        </p:nvPicPr>
        <p:blipFill>
          <a:blip r:embed="rId4"/>
          <a:stretch>
            <a:fillRect/>
          </a:stretch>
        </p:blipFill>
        <p:spPr>
          <a:xfrm>
            <a:off x="68580" y="2606040"/>
            <a:ext cx="5920740" cy="4194809"/>
          </a:xfrm>
          <a:prstGeom prst="rect">
            <a:avLst/>
          </a:prstGeom>
        </p:spPr>
      </p:pic>
      <p:pic>
        <p:nvPicPr>
          <p:cNvPr id="6" name="Picture 5"/>
          <p:cNvPicPr>
            <a:picLocks noChangeAspect="1"/>
          </p:cNvPicPr>
          <p:nvPr/>
        </p:nvPicPr>
        <p:blipFill>
          <a:blip r:embed="rId5"/>
          <a:stretch>
            <a:fillRect/>
          </a:stretch>
        </p:blipFill>
        <p:spPr>
          <a:xfrm>
            <a:off x="6286500" y="2606040"/>
            <a:ext cx="5840730" cy="4194809"/>
          </a:xfrm>
          <a:prstGeom prst="rect">
            <a:avLst/>
          </a:prstGeom>
        </p:spPr>
      </p:pic>
    </p:spTree>
    <p:extLst>
      <p:ext uri="{BB962C8B-B14F-4D97-AF65-F5344CB8AC3E}">
        <p14:creationId xmlns:p14="http://schemas.microsoft.com/office/powerpoint/2010/main" val="2875919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out)">
                                      <p:cBhvr>
                                        <p:cTn id="7" dur="1500"/>
                                        <p:tgtEl>
                                          <p:spTgt spid="22"/>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840230" y="339473"/>
            <a:ext cx="1013966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MÔ HÌNH ỨNG</a:t>
            </a:r>
            <a:r>
              <a:rPr kumimoji="0" lang="en-US" altLang="en-US" sz="2300" b="1" i="0" u="none" strike="noStrike" kern="1200" cap="none" spc="0" normalizeH="0" noProof="0" smtClean="0">
                <a:ln>
                  <a:noFill/>
                </a:ln>
                <a:solidFill>
                  <a:srgbClr val="FF0000"/>
                </a:solidFill>
                <a:effectLst/>
                <a:uLnTx/>
                <a:uFillTx/>
                <a:latin typeface="Times New Roman" panose="02020603050405020304" pitchFamily="18" charset="0"/>
                <a:ea typeface="+mn-ea"/>
                <a:cs typeface="+mn-cs"/>
              </a:rPr>
              <a:t> DỤNG CÔNG NGHỆ BLOCKCHAIN </a:t>
            </a:r>
            <a:endPar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endParaRPr>
          </a:p>
        </p:txBody>
      </p:sp>
      <p:sp>
        <p:nvSpPr>
          <p:cNvPr id="22" name="Rectangle 6"/>
          <p:cNvSpPr>
            <a:spLocks noChangeArrowheads="1"/>
          </p:cNvSpPr>
          <p:nvPr/>
        </p:nvSpPr>
        <p:spPr bwMode="auto">
          <a:xfrm>
            <a:off x="662940" y="1296235"/>
            <a:ext cx="11407140" cy="830997"/>
          </a:xfrm>
          <a:prstGeom prst="rect">
            <a:avLst/>
          </a:prstGeom>
          <a:gradFill flip="none" rotWithShape="1">
            <a:gsLst>
              <a:gs pos="0">
                <a:srgbClr val="92D050"/>
              </a:gs>
              <a:gs pos="50000">
                <a:srgbClr val="FFFFFF"/>
              </a:gs>
              <a:gs pos="100000">
                <a:srgbClr val="CCFFFF"/>
              </a:gs>
            </a:gsLst>
            <a:lin ang="5400000" scaled="1"/>
            <a:tileRect/>
          </a:grad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400" b="1" noProof="0" smtClean="0">
                <a:solidFill>
                  <a:srgbClr val="000000"/>
                </a:solidFill>
                <a:latin typeface="Times New Roman" panose="02020603050405020304" pitchFamily="18" charset="0"/>
                <a:cs typeface="Times New Roman" panose="02020603050405020304" pitchFamily="18" charset="0"/>
              </a:rPr>
              <a:t>Dùng công nghệ  Blockchain để truy xuất nguồn gốc sản phẩm trong chuỗi cung ứng của Hợp tác xã.</a:t>
            </a:r>
            <a:endParaRPr kumimoji="0" lang="en-US" sz="2400" b="1" i="0" u="none" strike="noStrike" kern="1200" cap="none" spc="0" normalizeH="0" baseline="0" noProof="0">
              <a:ln>
                <a:noFill/>
              </a:ln>
              <a:solidFill>
                <a:srgbClr val="333399"/>
              </a:solidFill>
              <a:effectLst/>
              <a:uLnTx/>
              <a:uFillTx/>
              <a:latin typeface="Times New Roman" panose="02020603050405020304" pitchFamily="18" charset="0"/>
              <a:ea typeface="+mn-ea"/>
              <a:cs typeface="Times New Roman" panose="02020603050405020304" pitchFamily="18" charset="0"/>
            </a:endParaRPr>
          </a:p>
        </p:txBody>
      </p:sp>
      <p:sp>
        <p:nvSpPr>
          <p:cNvPr id="2" name="Right Arrow 1"/>
          <p:cNvSpPr/>
          <p:nvPr/>
        </p:nvSpPr>
        <p:spPr>
          <a:xfrm>
            <a:off x="0" y="1303020"/>
            <a:ext cx="662940" cy="8242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4"/>
          <a:stretch>
            <a:fillRect/>
          </a:stretch>
        </p:blipFill>
        <p:spPr>
          <a:xfrm>
            <a:off x="145788" y="2194560"/>
            <a:ext cx="11900423" cy="4572000"/>
          </a:xfrm>
          <a:prstGeom prst="rect">
            <a:avLst/>
          </a:prstGeom>
        </p:spPr>
      </p:pic>
      <p:pic>
        <p:nvPicPr>
          <p:cNvPr id="4" name="Picture 3"/>
          <p:cNvPicPr>
            <a:picLocks noChangeAspect="1"/>
          </p:cNvPicPr>
          <p:nvPr/>
        </p:nvPicPr>
        <p:blipFill>
          <a:blip r:embed="rId5"/>
          <a:stretch>
            <a:fillRect/>
          </a:stretch>
        </p:blipFill>
        <p:spPr>
          <a:xfrm>
            <a:off x="164853" y="2134017"/>
            <a:ext cx="11905227" cy="4678263"/>
          </a:xfrm>
          <a:prstGeom prst="rect">
            <a:avLst/>
          </a:prstGeom>
        </p:spPr>
      </p:pic>
    </p:spTree>
    <p:extLst>
      <p:ext uri="{BB962C8B-B14F-4D97-AF65-F5344CB8AC3E}">
        <p14:creationId xmlns:p14="http://schemas.microsoft.com/office/powerpoint/2010/main" val="4291539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out)">
                                      <p:cBhvr>
                                        <p:cTn id="7" dur="1500"/>
                                        <p:tgtEl>
                                          <p:spTgt spid="22"/>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2000"/>
                                        <p:tgtEl>
                                          <p:spTgt spid="2"/>
                                        </p:tgtEl>
                                      </p:cBhvr>
                                    </p:animEffect>
                                  </p:childTnLst>
                                </p:cTn>
                              </p:par>
                            </p:childTnLst>
                          </p:cTn>
                        </p:par>
                        <p:par>
                          <p:cTn id="12" fill="hold">
                            <p:stCondLst>
                              <p:cond delay="350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500" fill="hold"/>
                                        <p:tgtEl>
                                          <p:spTgt spid="3"/>
                                        </p:tgtEl>
                                        <p:attrNameLst>
                                          <p:attrName>ppt_w</p:attrName>
                                        </p:attrNameLst>
                                      </p:cBhvr>
                                      <p:tavLst>
                                        <p:tav tm="0">
                                          <p:val>
                                            <p:fltVal val="0"/>
                                          </p:val>
                                        </p:tav>
                                        <p:tav tm="100000">
                                          <p:val>
                                            <p:strVal val="#ppt_w"/>
                                          </p:val>
                                        </p:tav>
                                      </p:tavLst>
                                    </p:anim>
                                    <p:anim calcmode="lin" valueType="num">
                                      <p:cBhvr>
                                        <p:cTn id="16" dur="2500" fill="hold"/>
                                        <p:tgtEl>
                                          <p:spTgt spid="3"/>
                                        </p:tgtEl>
                                        <p:attrNameLst>
                                          <p:attrName>ppt_h</p:attrName>
                                        </p:attrNameLst>
                                      </p:cBhvr>
                                      <p:tavLst>
                                        <p:tav tm="0">
                                          <p:val>
                                            <p:fltVal val="0"/>
                                          </p:val>
                                        </p:tav>
                                        <p:tav tm="100000">
                                          <p:val>
                                            <p:strVal val="#ppt_h"/>
                                          </p:val>
                                        </p:tav>
                                      </p:tavLst>
                                    </p:anim>
                                    <p:anim calcmode="lin" valueType="num">
                                      <p:cBhvr>
                                        <p:cTn id="17" dur="2500" fill="hold"/>
                                        <p:tgtEl>
                                          <p:spTgt spid="3"/>
                                        </p:tgtEl>
                                        <p:attrNameLst>
                                          <p:attrName>style.rotation</p:attrName>
                                        </p:attrNameLst>
                                      </p:cBhvr>
                                      <p:tavLst>
                                        <p:tav tm="0">
                                          <p:val>
                                            <p:fltVal val="90"/>
                                          </p:val>
                                        </p:tav>
                                        <p:tav tm="100000">
                                          <p:val>
                                            <p:fltVal val="0"/>
                                          </p:val>
                                        </p:tav>
                                      </p:tavLst>
                                    </p:anim>
                                    <p:animEffect transition="in" filter="fade">
                                      <p:cBhvr>
                                        <p:cTn id="18" dur="2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4800601" y="394970"/>
            <a:ext cx="368562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CHUYỂN ĐỔI SỐ LÀ</a:t>
            </a:r>
            <a:r>
              <a:rPr kumimoji="0" lang="en-US" altLang="en-US" sz="2300" b="1" i="0" u="none" strike="noStrike" kern="1200" cap="none" spc="0" normalizeH="0" noProof="0" smtClean="0">
                <a:ln>
                  <a:noFill/>
                </a:ln>
                <a:solidFill>
                  <a:srgbClr val="000099"/>
                </a:solidFill>
                <a:effectLst/>
                <a:uLnTx/>
                <a:uFillTx/>
                <a:latin typeface="Times New Roman" panose="02020603050405020304" pitchFamily="18" charset="0"/>
                <a:ea typeface="+mn-ea"/>
                <a:cs typeface="+mn-cs"/>
              </a:rPr>
              <a:t> GÌ?</a:t>
            </a:r>
            <a:r>
              <a:rPr kumimoji="0" lang="en-US" altLang="en-US" sz="2300" b="0"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 </a:t>
            </a:r>
            <a:endParaRPr kumimoji="0" lang="en-US" altLang="en-US" sz="2300" b="0" i="0" u="none" strike="noStrike" kern="1200" cap="none" spc="0" normalizeH="0" baseline="0" noProof="0">
              <a:ln>
                <a:noFill/>
              </a:ln>
              <a:solidFill>
                <a:srgbClr val="000099"/>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4"/>
          <a:stretch>
            <a:fillRect/>
          </a:stretch>
        </p:blipFill>
        <p:spPr>
          <a:xfrm>
            <a:off x="2624959" y="2548593"/>
            <a:ext cx="9567041" cy="4309407"/>
          </a:xfrm>
          <a:prstGeom prst="rect">
            <a:avLst/>
          </a:prstGeom>
        </p:spPr>
      </p:pic>
      <p:pic>
        <p:nvPicPr>
          <p:cNvPr id="4" name="Picture 3"/>
          <p:cNvPicPr>
            <a:picLocks noChangeAspect="1"/>
          </p:cNvPicPr>
          <p:nvPr/>
        </p:nvPicPr>
        <p:blipFill>
          <a:blip r:embed="rId5"/>
          <a:stretch>
            <a:fillRect/>
          </a:stretch>
        </p:blipFill>
        <p:spPr>
          <a:xfrm>
            <a:off x="273120" y="3646171"/>
            <a:ext cx="2584493" cy="1594174"/>
          </a:xfrm>
          <a:prstGeom prst="rect">
            <a:avLst/>
          </a:prstGeom>
        </p:spPr>
      </p:pic>
      <p:pic>
        <p:nvPicPr>
          <p:cNvPr id="7" name="Picture 6"/>
          <p:cNvPicPr>
            <a:picLocks noChangeAspect="1"/>
          </p:cNvPicPr>
          <p:nvPr/>
        </p:nvPicPr>
        <p:blipFill>
          <a:blip r:embed="rId6"/>
          <a:stretch>
            <a:fillRect/>
          </a:stretch>
        </p:blipFill>
        <p:spPr>
          <a:xfrm>
            <a:off x="3025026" y="3646171"/>
            <a:ext cx="2621507" cy="1594173"/>
          </a:xfrm>
          <a:prstGeom prst="rect">
            <a:avLst/>
          </a:prstGeom>
        </p:spPr>
      </p:pic>
      <p:pic>
        <p:nvPicPr>
          <p:cNvPr id="8" name="Picture 7"/>
          <p:cNvPicPr>
            <a:picLocks noChangeAspect="1"/>
          </p:cNvPicPr>
          <p:nvPr/>
        </p:nvPicPr>
        <p:blipFill>
          <a:blip r:embed="rId7"/>
          <a:stretch>
            <a:fillRect/>
          </a:stretch>
        </p:blipFill>
        <p:spPr>
          <a:xfrm>
            <a:off x="5795010" y="3646171"/>
            <a:ext cx="2663191" cy="1594173"/>
          </a:xfrm>
          <a:prstGeom prst="rect">
            <a:avLst/>
          </a:prstGeom>
        </p:spPr>
      </p:pic>
      <p:sp>
        <p:nvSpPr>
          <p:cNvPr id="9" name="Text Box 18"/>
          <p:cNvSpPr txBox="1">
            <a:spLocks noChangeArrowheads="1"/>
          </p:cNvSpPr>
          <p:nvPr/>
        </p:nvSpPr>
        <p:spPr bwMode="auto">
          <a:xfrm>
            <a:off x="45720" y="1234441"/>
            <a:ext cx="8743950" cy="1815882"/>
          </a:xfrm>
          <a:prstGeom prst="rect">
            <a:avLst/>
          </a:prstGeom>
          <a:gradFill rotWithShape="1">
            <a:gsLst>
              <a:gs pos="0">
                <a:srgbClr val="4472C4"/>
              </a:gs>
              <a:gs pos="50000">
                <a:sysClr val="window" lastClr="FFFFFF"/>
              </a:gs>
              <a:gs pos="100000">
                <a:srgbClr val="4472C4"/>
              </a:gs>
            </a:gsLst>
            <a:lin ang="18900000" scaled="1"/>
          </a:gradFill>
          <a:ln w="38100">
            <a:noFill/>
            <a:miter lim="800000"/>
            <a:headEnd type="none" w="sm" len="sm"/>
            <a:tailEnd type="none" w="sm" len="sm"/>
          </a:ln>
          <a:effectLst>
            <a:prstShdw prst="shdw12">
              <a:srgbClr val="777777">
                <a:alpha val="50000"/>
              </a:srgbClr>
            </a:prstShdw>
          </a:effectLst>
        </p:spPr>
        <p:txBody>
          <a:bodyPr wrap="square">
            <a:spAutoFit/>
          </a:bodyPr>
          <a:lstStyle/>
          <a:p>
            <a:pPr lvl="0" algn="just">
              <a:buClr>
                <a:srgbClr val="0563C1"/>
              </a:buClr>
              <a:defRPr/>
            </a:pPr>
            <a:r>
              <a:rPr kumimoji="0" lang="en-US" sz="2800" b="1" i="0" u="none" strike="noStrike" kern="0" cap="none" spc="0" normalizeH="0" baseline="0" noProof="0" smtClean="0">
                <a:ln>
                  <a:noFill/>
                </a:ln>
                <a:solidFill>
                  <a:srgbClr val="000099"/>
                </a:solidFill>
                <a:effectLst/>
                <a:uLnTx/>
                <a:uFillTx/>
                <a:latin typeface="Times New Roman" pitchFamily="18" charset="0"/>
              </a:rPr>
              <a:t> </a:t>
            </a:r>
            <a:r>
              <a:rPr kumimoji="0" lang="en-US" sz="2800" b="1" i="1" u="none" strike="noStrike" kern="0" cap="none" spc="0" normalizeH="0" baseline="0" noProof="0">
                <a:ln>
                  <a:noFill/>
                </a:ln>
                <a:solidFill>
                  <a:srgbClr val="FF0000"/>
                </a:solidFill>
                <a:effectLst/>
                <a:uLnTx/>
                <a:uFillTx/>
                <a:latin typeface="Times New Roman" pitchFamily="18" charset="0"/>
              </a:rPr>
              <a:t>C</a:t>
            </a:r>
            <a:r>
              <a:rPr kumimoji="0" lang="en-US" sz="2800" b="1" i="1" u="none" strike="noStrike" kern="0" cap="none" spc="0" normalizeH="0" baseline="0" noProof="0" smtClean="0">
                <a:ln>
                  <a:noFill/>
                </a:ln>
                <a:solidFill>
                  <a:srgbClr val="FF0000"/>
                </a:solidFill>
                <a:effectLst/>
                <a:uLnTx/>
                <a:uFillTx/>
                <a:latin typeface="Times New Roman" pitchFamily="18" charset="0"/>
              </a:rPr>
              <a:t>huyển đổi số: </a:t>
            </a:r>
            <a:r>
              <a:rPr kumimoji="0" lang="en-US" sz="2800" i="1" u="none" strike="noStrike" kern="0" cap="none" spc="0" normalizeH="0" baseline="0" noProof="0" smtClean="0">
                <a:ln>
                  <a:noFill/>
                </a:ln>
                <a:solidFill>
                  <a:srgbClr val="FF0000"/>
                </a:solidFill>
                <a:effectLst/>
                <a:uLnTx/>
                <a:uFillTx/>
                <a:latin typeface="Times New Roman" pitchFamily="18" charset="0"/>
              </a:rPr>
              <a:t>(Digitl transformation)</a:t>
            </a:r>
            <a:r>
              <a:rPr kumimoji="0" lang="en-US" sz="2800" i="1" u="none" strike="noStrike" kern="0" cap="none" spc="0" normalizeH="0" noProof="0" smtClean="0">
                <a:ln>
                  <a:noFill/>
                </a:ln>
                <a:solidFill>
                  <a:srgbClr val="FF0000"/>
                </a:solidFill>
                <a:effectLst/>
                <a:uLnTx/>
                <a:uFillTx/>
                <a:latin typeface="Times New Roman" pitchFamily="18" charset="0"/>
              </a:rPr>
              <a:t> </a:t>
            </a:r>
            <a:r>
              <a:rPr lang="en-US" sz="2800" b="1" i="1">
                <a:solidFill>
                  <a:srgbClr val="7030A0"/>
                </a:solidFill>
                <a:latin typeface="Times New Roman" panose="02020603050405020304" pitchFamily="18" charset="0"/>
                <a:cs typeface="Times New Roman" panose="02020603050405020304" pitchFamily="18" charset="0"/>
              </a:rPr>
              <a:t>Chuyển đổi số là một quá trình thay đổi tổng thể và toàn diện của cá nhân, tổ chức, cộng đồng về cách thức sống, làm việc, sản xuất kinh doanh … dựa trên các công nghệ số.</a:t>
            </a:r>
            <a:r>
              <a:rPr kumimoji="0" lang="en-US" sz="2800" b="1" i="1" u="none" strike="noStrike" kern="0" cap="none" spc="0" normalizeH="0" noProof="0" smtClean="0">
                <a:ln>
                  <a:noFill/>
                </a:ln>
                <a:solidFill>
                  <a:srgbClr val="7030A0"/>
                </a:solidFill>
                <a:effectLst/>
                <a:uLnTx/>
                <a:uFillTx/>
                <a:latin typeface="Times New Roman" pitchFamily="18" charset="0"/>
              </a:rPr>
              <a:t> </a:t>
            </a:r>
            <a:endParaRPr kumimoji="0" lang="en-US" sz="2800" b="1" i="1" u="none" strike="noStrike" kern="0" cap="none" spc="0" normalizeH="0" baseline="0" noProof="0" smtClean="0">
              <a:ln>
                <a:noFill/>
              </a:ln>
              <a:solidFill>
                <a:srgbClr val="7030A0"/>
              </a:solidFill>
              <a:effectLst/>
              <a:uLnTx/>
              <a:uFillTx/>
              <a:latin typeface="Times New Roman" pitchFamily="18" charset="0"/>
            </a:endParaRPr>
          </a:p>
        </p:txBody>
      </p:sp>
    </p:spTree>
    <p:extLst>
      <p:ext uri="{BB962C8B-B14F-4D97-AF65-F5344CB8AC3E}">
        <p14:creationId xmlns:p14="http://schemas.microsoft.com/office/powerpoint/2010/main" val="2670782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ppt_w</p:attrName>
                                        </p:attrNameLst>
                                      </p:cBhvr>
                                      <p:tavLst>
                                        <p:tav tm="0">
                                          <p:val>
                                            <p:fltVal val="0"/>
                                          </p:val>
                                        </p:tav>
                                        <p:tav tm="100000">
                                          <p:val>
                                            <p:strVal val="#ppt_w"/>
                                          </p:val>
                                        </p:tav>
                                      </p:tavLst>
                                    </p:anim>
                                    <p:anim calcmode="lin" valueType="num">
                                      <p:cBhvr>
                                        <p:cTn id="21" dur="2000" fill="hold"/>
                                        <p:tgtEl>
                                          <p:spTgt spid="7"/>
                                        </p:tgtEl>
                                        <p:attrNameLst>
                                          <p:attrName>ppt_h</p:attrName>
                                        </p:attrNameLst>
                                      </p:cBhvr>
                                      <p:tavLst>
                                        <p:tav tm="0">
                                          <p:val>
                                            <p:fltVal val="0"/>
                                          </p:val>
                                        </p:tav>
                                        <p:tav tm="100000">
                                          <p:val>
                                            <p:strVal val="#ppt_h"/>
                                          </p:val>
                                        </p:tav>
                                      </p:tavLst>
                                    </p:anim>
                                    <p:anim calcmode="lin" valueType="num">
                                      <p:cBhvr>
                                        <p:cTn id="22" dur="2000" fill="hold"/>
                                        <p:tgtEl>
                                          <p:spTgt spid="7"/>
                                        </p:tgtEl>
                                        <p:attrNameLst>
                                          <p:attrName>style.rotation</p:attrName>
                                        </p:attrNameLst>
                                      </p:cBhvr>
                                      <p:tavLst>
                                        <p:tav tm="0">
                                          <p:val>
                                            <p:fltVal val="90"/>
                                          </p:val>
                                        </p:tav>
                                        <p:tav tm="100000">
                                          <p:val>
                                            <p:fltVal val="0"/>
                                          </p:val>
                                        </p:tav>
                                      </p:tavLst>
                                    </p:anim>
                                    <p:animEffect transition="in" filter="fade">
                                      <p:cBhvr>
                                        <p:cTn id="23" dur="2000"/>
                                        <p:tgtEl>
                                          <p:spTgt spid="7"/>
                                        </p:tgtEl>
                                      </p:cBhvr>
                                    </p:animEffect>
                                  </p:childTnLst>
                                </p:cTn>
                              </p:par>
                            </p:childTnLst>
                          </p:cTn>
                        </p:par>
                        <p:par>
                          <p:cTn id="24" fill="hold">
                            <p:stCondLst>
                              <p:cond delay="4000"/>
                            </p:stCondLst>
                            <p:childTnLst>
                              <p:par>
                                <p:cTn id="25" presetID="31"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3000" fill="hold"/>
                                        <p:tgtEl>
                                          <p:spTgt spid="8"/>
                                        </p:tgtEl>
                                        <p:attrNameLst>
                                          <p:attrName>ppt_w</p:attrName>
                                        </p:attrNameLst>
                                      </p:cBhvr>
                                      <p:tavLst>
                                        <p:tav tm="0">
                                          <p:val>
                                            <p:fltVal val="0"/>
                                          </p:val>
                                        </p:tav>
                                        <p:tav tm="100000">
                                          <p:val>
                                            <p:strVal val="#ppt_w"/>
                                          </p:val>
                                        </p:tav>
                                      </p:tavLst>
                                    </p:anim>
                                    <p:anim calcmode="lin" valueType="num">
                                      <p:cBhvr>
                                        <p:cTn id="28" dur="3000" fill="hold"/>
                                        <p:tgtEl>
                                          <p:spTgt spid="8"/>
                                        </p:tgtEl>
                                        <p:attrNameLst>
                                          <p:attrName>ppt_h</p:attrName>
                                        </p:attrNameLst>
                                      </p:cBhvr>
                                      <p:tavLst>
                                        <p:tav tm="0">
                                          <p:val>
                                            <p:fltVal val="0"/>
                                          </p:val>
                                        </p:tav>
                                        <p:tav tm="100000">
                                          <p:val>
                                            <p:strVal val="#ppt_h"/>
                                          </p:val>
                                        </p:tav>
                                      </p:tavLst>
                                    </p:anim>
                                    <p:anim calcmode="lin" valueType="num">
                                      <p:cBhvr>
                                        <p:cTn id="29" dur="3000" fill="hold"/>
                                        <p:tgtEl>
                                          <p:spTgt spid="8"/>
                                        </p:tgtEl>
                                        <p:attrNameLst>
                                          <p:attrName>style.rotation</p:attrName>
                                        </p:attrNameLst>
                                      </p:cBhvr>
                                      <p:tavLst>
                                        <p:tav tm="0">
                                          <p:val>
                                            <p:fltVal val="90"/>
                                          </p:val>
                                        </p:tav>
                                        <p:tav tm="100000">
                                          <p:val>
                                            <p:fltVal val="0"/>
                                          </p:val>
                                        </p:tav>
                                      </p:tavLst>
                                    </p:anim>
                                    <p:animEffect transition="in" filter="fade">
                                      <p:cBhvr>
                                        <p:cTn id="30" dur="3000"/>
                                        <p:tgtEl>
                                          <p:spTgt spid="8"/>
                                        </p:tgtEl>
                                      </p:cBhvr>
                                    </p:animEffect>
                                  </p:childTnLst>
                                </p:cTn>
                              </p:par>
                            </p:childTnLst>
                          </p:cTn>
                        </p:par>
                        <p:par>
                          <p:cTn id="31" fill="hold">
                            <p:stCondLst>
                              <p:cond delay="7000"/>
                            </p:stCondLst>
                            <p:childTnLst>
                              <p:par>
                                <p:cTn id="32" presetID="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0" fill="hold"/>
                                        <p:tgtEl>
                                          <p:spTgt spid="2"/>
                                        </p:tgtEl>
                                        <p:attrNameLst>
                                          <p:attrName>ppt_x</p:attrName>
                                        </p:attrNameLst>
                                      </p:cBhvr>
                                      <p:tavLst>
                                        <p:tav tm="0">
                                          <p:val>
                                            <p:strVal val="#ppt_x"/>
                                          </p:val>
                                        </p:tav>
                                        <p:tav tm="100000">
                                          <p:val>
                                            <p:strVal val="#ppt_x"/>
                                          </p:val>
                                        </p:tav>
                                      </p:tavLst>
                                    </p:anim>
                                    <p:anim calcmode="lin" valueType="num">
                                      <p:cBhvr additive="base">
                                        <p:cTn id="3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5088210" y="177800"/>
            <a:ext cx="34259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CÙNG</a:t>
            </a:r>
            <a:r>
              <a:rPr kumimoji="0" lang="en-US" altLang="en-US" sz="2300" b="1" i="0" u="none" strike="noStrike" kern="1200" cap="none" spc="0" normalizeH="0" noProof="0" smtClean="0">
                <a:ln>
                  <a:noFill/>
                </a:ln>
                <a:solidFill>
                  <a:srgbClr val="FF0000"/>
                </a:solidFill>
                <a:effectLst/>
                <a:uLnTx/>
                <a:uFillTx/>
                <a:latin typeface="Times New Roman" panose="02020603050405020304" pitchFamily="18" charset="0"/>
                <a:ea typeface="+mn-ea"/>
                <a:cs typeface="+mn-cs"/>
              </a:rPr>
              <a:t> SUY NGẪM</a:t>
            </a:r>
          </a:p>
          <a:p>
            <a:pPr eaLnBrk="1" fontAlgn="base" hangingPunct="1">
              <a:spcBef>
                <a:spcPct val="0"/>
              </a:spcBef>
              <a:spcAft>
                <a:spcPct val="0"/>
              </a:spcAft>
              <a:defRPr/>
            </a:pPr>
            <a:r>
              <a:rPr lang="en-US" altLang="en-US" sz="2300" b="1">
                <a:solidFill>
                  <a:srgbClr val="000099"/>
                </a:solidFill>
                <a:latin typeface="Times New Roman" panose="02020603050405020304" pitchFamily="18" charset="0"/>
              </a:rPr>
              <a:t>(Câu truyện </a:t>
            </a:r>
            <a:r>
              <a:rPr lang="en-US" altLang="en-US" sz="2300" b="1" smtClean="0">
                <a:solidFill>
                  <a:srgbClr val="000099"/>
                </a:solidFill>
                <a:latin typeface="Times New Roman" panose="02020603050405020304" pitchFamily="18" charset="0"/>
              </a:rPr>
              <a:t>tại Châu Âu)</a:t>
            </a:r>
            <a:endParaRPr lang="en-US" altLang="en-US" sz="2300" b="1">
              <a:solidFill>
                <a:srgbClr val="000099"/>
              </a:solidFill>
              <a:latin typeface="Times New Roman" panose="02020603050405020304" pitchFamily="18" charset="0"/>
            </a:endParaRPr>
          </a:p>
        </p:txBody>
      </p:sp>
      <p:sp>
        <p:nvSpPr>
          <p:cNvPr id="4" name="Rectangle 3"/>
          <p:cNvSpPr/>
          <p:nvPr/>
        </p:nvSpPr>
        <p:spPr>
          <a:xfrm>
            <a:off x="217170" y="1215509"/>
            <a:ext cx="11852910" cy="5539978"/>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Sụp đổ vì </a:t>
            </a:r>
            <a:r>
              <a:rPr lang="vi-VN" sz="2400" b="1" smtClean="0">
                <a:solidFill>
                  <a:srgbClr val="FF0000"/>
                </a:solidFill>
                <a:latin typeface="Times New Roman" panose="02020603050405020304" pitchFamily="18" charset="0"/>
                <a:cs typeface="Times New Roman" panose="02020603050405020304" pitchFamily="18" charset="0"/>
              </a:rPr>
              <a:t>không </a:t>
            </a:r>
            <a:r>
              <a:rPr lang="vi-VN" sz="2400" b="1">
                <a:solidFill>
                  <a:srgbClr val="FF0000"/>
                </a:solidFill>
                <a:latin typeface="Times New Roman" panose="02020603050405020304" pitchFamily="18" charset="0"/>
                <a:cs typeface="Times New Roman" panose="02020603050405020304" pitchFamily="18" charset="0"/>
              </a:rPr>
              <a:t>chuyển đổi </a:t>
            </a:r>
            <a:r>
              <a:rPr lang="vi-VN" sz="2400" b="1" smtClean="0">
                <a:solidFill>
                  <a:srgbClr val="FF0000"/>
                </a:solidFill>
                <a:latin typeface="Times New Roman" panose="02020603050405020304" pitchFamily="18" charset="0"/>
                <a:cs typeface="Times New Roman" panose="02020603050405020304" pitchFamily="18" charset="0"/>
              </a:rPr>
              <a:t>số</a:t>
            </a:r>
            <a:endParaRPr lang="en-US" sz="2400" b="1" smtClean="0">
              <a:solidFill>
                <a:srgbClr val="FF0000"/>
              </a:solidFill>
              <a:latin typeface="Times New Roman" panose="02020603050405020304" pitchFamily="18" charset="0"/>
              <a:cs typeface="Times New Roman" panose="02020603050405020304" pitchFamily="18" charset="0"/>
            </a:endParaRPr>
          </a:p>
          <a:p>
            <a:pPr indent="457200" algn="just"/>
            <a:r>
              <a:rPr lang="en-US" sz="2200" b="1" i="1" smtClean="0">
                <a:solidFill>
                  <a:srgbClr val="FF0000"/>
                </a:solidFill>
                <a:latin typeface="Times New Roman" panose="02020603050405020304" pitchFamily="18" charset="0"/>
                <a:cs typeface="Times New Roman" panose="02020603050405020304" pitchFamily="18" charset="0"/>
              </a:rPr>
              <a:t>Gần hai</a:t>
            </a:r>
            <a:r>
              <a:rPr lang="vi-VN" sz="2200" b="1" i="1" smtClean="0">
                <a:solidFill>
                  <a:srgbClr val="FF0000"/>
                </a:solidFill>
                <a:latin typeface="Times New Roman" panose="02020603050405020304" pitchFamily="18" charset="0"/>
                <a:cs typeface="Times New Roman" panose="02020603050405020304" pitchFamily="18" charset="0"/>
              </a:rPr>
              <a:t> năm </a:t>
            </a:r>
            <a:r>
              <a:rPr lang="vi-VN" sz="2200" b="1" i="1">
                <a:solidFill>
                  <a:srgbClr val="FF0000"/>
                </a:solidFill>
                <a:latin typeface="Times New Roman" panose="02020603050405020304" pitchFamily="18" charset="0"/>
                <a:cs typeface="Times New Roman" panose="02020603050405020304" pitchFamily="18" charset="0"/>
              </a:rPr>
              <a:t>trước, không ít hành khách là khách hàng của Thomas Cook tại Châu Âu đã dở khóc dở cười vì tuyên bố phá sản và ngừng ngay lập tức các giao dịch, khiến các chuyến bay của hãng đình trệ, và hàng trăm ngàn hành khách của hãng du lịch danh tiếng này bị mắc kẹt tại các điểm đến không thể trở về nhà.</a:t>
            </a:r>
          </a:p>
          <a:p>
            <a:pPr indent="457200" algn="just"/>
            <a:r>
              <a:rPr lang="vi-VN" sz="2200" b="1" i="1">
                <a:solidFill>
                  <a:srgbClr val="FF0000"/>
                </a:solidFill>
                <a:latin typeface="Times New Roman" panose="02020603050405020304" pitchFamily="18" charset="0"/>
                <a:cs typeface="Times New Roman" panose="02020603050405020304" pitchFamily="18" charset="0"/>
              </a:rPr>
              <a:t>Thomas Cook đành phải tuyên bố phá sản vì không thể huy động được thêm 250 triệu USD để trang trải cho các món nợ đến kì đáo hạn trong khi tình hình kinh doanh thì ngày càng bê bết lún sâu vào lỗ.</a:t>
            </a:r>
          </a:p>
          <a:p>
            <a:pPr indent="457200" algn="just"/>
            <a:r>
              <a:rPr lang="vi-VN" sz="2200" b="1" i="1">
                <a:solidFill>
                  <a:srgbClr val="FF0000"/>
                </a:solidFill>
                <a:latin typeface="Times New Roman" panose="02020603050405020304" pitchFamily="18" charset="0"/>
                <a:cs typeface="Times New Roman" panose="02020603050405020304" pitchFamily="18" charset="0"/>
              </a:rPr>
              <a:t>Đế chế du lịch Thomas Cook với gần 200 năm tuổi, với những điểm giao dịch nằm trên các con phố thương mại nổi tiếng và sang trọng ở Anh quốc và các quốc gia Châu Âu, cùng với bộ máy nhân sự cồng kềnh ngốn nhiều chi phí, không thể cạnh tranh nổi với những đại lí du lịch trực tuyến (Online Travel Agency – OTA), cuối cùng đành phải “thúc thủ”.</a:t>
            </a:r>
          </a:p>
          <a:p>
            <a:pPr indent="457200" algn="just"/>
            <a:r>
              <a:rPr lang="vi-VN" sz="2200" b="1" i="1">
                <a:solidFill>
                  <a:srgbClr val="FF0000"/>
                </a:solidFill>
                <a:latin typeface="Times New Roman" panose="02020603050405020304" pitchFamily="18" charset="0"/>
                <a:cs typeface="Times New Roman" panose="02020603050405020304" pitchFamily="18" charset="0"/>
              </a:rPr>
              <a:t>Những OTA lớn như Expedia hay Booking.com ngày nay phủ rộng toàn cầu nhờ tiện ích Internet và </a:t>
            </a:r>
            <a:r>
              <a:rPr lang="vi-VN" sz="2200" b="1" i="1">
                <a:solidFill>
                  <a:srgbClr val="FF0000"/>
                </a:solidFill>
                <a:latin typeface="Times New Roman" panose="02020603050405020304" pitchFamily="18" charset="0"/>
                <a:cs typeface="Times New Roman" panose="02020603050405020304" pitchFamily="18" charset="0"/>
                <a:hlinkClick r:id="rId4" tooltip="nền tảng kinh doanh được số hóa"/>
              </a:rPr>
              <a:t>nền tảng kinh doanh được số hóa</a:t>
            </a:r>
            <a:r>
              <a:rPr lang="vi-VN" sz="2200" b="1" i="1">
                <a:solidFill>
                  <a:srgbClr val="FF0000"/>
                </a:solidFill>
                <a:latin typeface="Times New Roman" panose="02020603050405020304" pitchFamily="18" charset="0"/>
                <a:cs typeface="Times New Roman" panose="02020603050405020304" pitchFamily="18" charset="0"/>
              </a:rPr>
              <a:t>. Trong khi đó, cho đến khi tuyên bố phá sản, Thomas Cook vẫn còn đến hơn 600 điểm văn phòng, và giao dịch chủ yếu dựa vào tổng đài với nhân viên thường xuyên túc trực</a:t>
            </a:r>
            <a:r>
              <a:rPr lang="vi-VN" sz="2200" b="1" i="1" smtClean="0">
                <a:solidFill>
                  <a:srgbClr val="FF0000"/>
                </a:solidFill>
                <a:latin typeface="Times New Roman" panose="02020603050405020304" pitchFamily="18" charset="0"/>
                <a:cs typeface="Times New Roman" panose="02020603050405020304" pitchFamily="18" charset="0"/>
              </a:rPr>
              <a:t>.</a:t>
            </a:r>
            <a:endParaRPr lang="vi-VN" sz="22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247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4800601" y="212090"/>
            <a:ext cx="347537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defRPr/>
            </a:pPr>
            <a:r>
              <a:rPr lang="en-US" altLang="en-US" sz="2300" b="1">
                <a:solidFill>
                  <a:srgbClr val="FF0000"/>
                </a:solidFill>
                <a:latin typeface="Times New Roman" panose="02020603050405020304" pitchFamily="18" charset="0"/>
              </a:rPr>
              <a:t>CÙNG SUY NGẪM</a:t>
            </a:r>
            <a:r>
              <a:rPr lang="en-US" altLang="en-US" sz="2300">
                <a:solidFill>
                  <a:srgbClr val="FF0000"/>
                </a:solidFill>
                <a:latin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(Câu</a:t>
            </a:r>
            <a:r>
              <a:rPr kumimoji="0" lang="en-US" altLang="en-US" sz="2300" b="1" i="0" u="none" strike="noStrike" kern="1200" cap="none" spc="0" normalizeH="0" noProof="0" smtClean="0">
                <a:ln>
                  <a:noFill/>
                </a:ln>
                <a:solidFill>
                  <a:srgbClr val="000099"/>
                </a:solidFill>
                <a:effectLst/>
                <a:uLnTx/>
                <a:uFillTx/>
                <a:latin typeface="Times New Roman" panose="02020603050405020304" pitchFamily="18" charset="0"/>
                <a:ea typeface="+mn-ea"/>
                <a:cs typeface="+mn-cs"/>
              </a:rPr>
              <a:t> truyện tại Việt Nam)</a:t>
            </a:r>
            <a:endParaRPr kumimoji="0" lang="en-US" altLang="en-US" sz="2300" b="1" i="0" u="none" strike="noStrike" kern="1200" cap="none" spc="0" normalizeH="0" baseline="0" noProof="0">
              <a:ln>
                <a:noFill/>
              </a:ln>
              <a:solidFill>
                <a:srgbClr val="000099"/>
              </a:solidFill>
              <a:effectLst/>
              <a:uLnTx/>
              <a:uFillTx/>
              <a:latin typeface="Times New Roman" panose="02020603050405020304" pitchFamily="18" charset="0"/>
              <a:ea typeface="+mn-ea"/>
              <a:cs typeface="+mn-cs"/>
            </a:endParaRPr>
          </a:p>
        </p:txBody>
      </p:sp>
      <p:sp>
        <p:nvSpPr>
          <p:cNvPr id="4" name="Rectangle 3"/>
          <p:cNvSpPr/>
          <p:nvPr/>
        </p:nvSpPr>
        <p:spPr>
          <a:xfrm>
            <a:off x="148590" y="1341239"/>
            <a:ext cx="11852910"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Vì </a:t>
            </a:r>
            <a:r>
              <a:rPr kumimoji="0" lang="vi-VN"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chậm chuyển đổi số mà kinh doanh sa sút</a:t>
            </a:r>
            <a:endParaRPr kumimoji="0" lang="vi-VN" sz="24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Năm 2014, Grab bắt đầu vào thị trường Việt Nam. Vào thời điểm đó, ngành taxi truyền thống vẫn đang ở đỉnh cao vàng son chiếm lĩnh thị trường vận tải hành khách bằng taxi.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Tuy nhiên, mô hình kinh doanh mới theo kiểu </a:t>
            </a:r>
            <a:r>
              <a:rPr kumimoji="0" lang="vi-VN" sz="2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Grab </a:t>
            </a: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đã dần dần lấn lướt dịch vụ taxi truyền thống nhờ tiện ích công nghệ linh hoạt hơn, giá cước mềm mại hơn, đặt chuyến xe thuận tiện </a:t>
            </a:r>
            <a:r>
              <a:rPr kumimoji="0" lang="vi-VN" sz="2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hơn…Năm </a:t>
            </a: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2018, khi vụ hãng taxi truyền thống Vinasun kiện Grab diễn ra, thị trường dịch vụ vận tải hành khách bằng taxi đã ghi nhận loại hình taxi công nghệ chiếm hơn 50% thị phần. </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Sự kinh doanh sa sút của dịch vụ taxi </a:t>
            </a:r>
            <a:r>
              <a:rPr kumimoji="0" lang="vi-VN" sz="2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truyền </a:t>
            </a: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thống đã quá rõ ràng. Vinasun là một điển hình. Một thời Vinasun là doanh nghiệp taxi đầu ngành, sau khi lên sàn giá cổ phiếu VNS của Vinasun ở mức khá cao (năm 2014 nhiều thời điểm giá cổ phiếu VNS của Vinasun trên 50.000 đồng). Nhưng đến thời điểm này, giá cổ phiếu VNS sa sút chỉ dừng ở mức quanh tham </a:t>
            </a:r>
            <a:r>
              <a:rPr kumimoji="0" lang="vi-VN" sz="2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chiếu</a:t>
            </a:r>
            <a:r>
              <a:rPr kumimoji="0" lang="en-US" sz="2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r>
              <a:rPr lang="en-US" sz="2000" b="1" i="1">
                <a:solidFill>
                  <a:srgbClr val="FF0000"/>
                </a:solidFill>
                <a:latin typeface="Times New Roman" panose="02020603050405020304" pitchFamily="18" charset="0"/>
                <a:cs typeface="Times New Roman" panose="02020603050405020304" pitchFamily="18" charset="0"/>
              </a:rPr>
              <a:t>n</a:t>
            </a:r>
            <a:r>
              <a:rPr kumimoji="0" lang="vi-VN" sz="2000" b="1" i="1"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gày </a:t>
            </a:r>
            <a:r>
              <a:rPr kumimoji="0" lang="vi-VN" sz="20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5.4.2021 vừa qua, cổ phiếu VNS đã bị Sở Giao dịch chứng khoán TPHCM đưa vào diện cảnh báo vì lí do lợi nhuận sau thuế của công ty mẹ năm 2020 âm hơn 207 tỉ </a:t>
            </a:r>
            <a:r>
              <a:rPr kumimoji="0" lang="vi-VN" sz="2000" b="1" i="1"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đồng</a:t>
            </a:r>
            <a:r>
              <a:rPr kumimoji="0" lang="en-US" sz="2000" b="1" i="1"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vi-VN" sz="2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Cuộc cạnh tranh giữa mô hình taxi truyền thống với các ứng dụng đặt xe thực chất chính là đại diện của 2 mô hình kinh tế cũ và mới, trong đó mô hình kinh tế cũ gặp rất nhiều bất lợi trước mô hình mới là </a:t>
            </a: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hlinkClick r:id="rId4" tooltip="kinh tế số"/>
              </a:rPr>
              <a:t>kinh tế số</a:t>
            </a: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Kinh tế số với sự ứng dụng công nghệ và tận dụng các tiện ích mang đến nhiều lợi thế cạnh tranh hơn và nhiều lợi ích hơn cho công việc kinh doanh và người dùng</a:t>
            </a:r>
            <a:r>
              <a:rPr kumimoji="0" lang="vi-VN" sz="2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2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602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4800601" y="360680"/>
            <a:ext cx="3811749"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300" b="1" smtClean="0">
                <a:solidFill>
                  <a:srgbClr val="000099"/>
                </a:solidFill>
                <a:latin typeface="Times New Roman" panose="02020603050405020304" pitchFamily="18" charset="0"/>
              </a:rPr>
              <a:t>TRAO ĐỔI – THẢO LUẬN</a:t>
            </a:r>
            <a:r>
              <a:rPr lang="en-US" altLang="en-US" sz="2300" smtClean="0">
                <a:solidFill>
                  <a:srgbClr val="000099"/>
                </a:solidFill>
                <a:latin typeface="Times New Roman" panose="02020603050405020304" pitchFamily="18" charset="0"/>
              </a:rPr>
              <a:t> </a:t>
            </a:r>
            <a:endParaRPr lang="en-US" altLang="en-US" sz="2300">
              <a:solidFill>
                <a:srgbClr val="000099"/>
              </a:solidFill>
              <a:latin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22860" y="1280161"/>
            <a:ext cx="12192000" cy="5520689"/>
          </a:xfrm>
          <a:prstGeom prst="rect">
            <a:avLst/>
          </a:prstGeom>
        </p:spPr>
      </p:pic>
    </p:spTree>
    <p:extLst>
      <p:ext uri="{BB962C8B-B14F-4D97-AF65-F5344CB8AC3E}">
        <p14:creationId xmlns:p14="http://schemas.microsoft.com/office/powerpoint/2010/main" val="3106176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5" descr="card5"/>
          <p:cNvPicPr>
            <a:picLocks noChangeAspect="1" noChangeArrowheads="1"/>
          </p:cNvPicPr>
          <p:nvPr/>
        </p:nvPicPr>
        <p:blipFill>
          <a:blip r:embed="rId3">
            <a:extLst>
              <a:ext uri="{28A0092B-C50C-407E-A947-70E740481C1C}">
                <a14:useLocalDpi xmlns:a14="http://schemas.microsoft.com/office/drawing/2010/main" val="0"/>
              </a:ext>
            </a:extLst>
          </a:blip>
          <a:srcRect l="82158"/>
          <a:stretch>
            <a:fillRect/>
          </a:stretch>
        </p:blipFill>
        <p:spPr bwMode="auto">
          <a:xfrm>
            <a:off x="1524000" y="-28575"/>
            <a:ext cx="16383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6" descr="card4"/>
          <p:cNvPicPr>
            <a:picLocks noChangeAspect="1" noChangeArrowheads="1"/>
          </p:cNvPicPr>
          <p:nvPr/>
        </p:nvPicPr>
        <p:blipFill>
          <a:blip r:embed="rId4">
            <a:extLst>
              <a:ext uri="{28A0092B-C50C-407E-A947-70E740481C1C}">
                <a14:useLocalDpi xmlns:a14="http://schemas.microsoft.com/office/drawing/2010/main" val="0"/>
              </a:ext>
            </a:extLst>
          </a:blip>
          <a:srcRect l="82158"/>
          <a:stretch>
            <a:fillRect/>
          </a:stretch>
        </p:blipFill>
        <p:spPr bwMode="auto">
          <a:xfrm>
            <a:off x="1524000" y="1"/>
            <a:ext cx="16383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7" descr="card2"/>
          <p:cNvPicPr>
            <a:picLocks noChangeAspect="1" noChangeArrowheads="1"/>
          </p:cNvPicPr>
          <p:nvPr/>
        </p:nvPicPr>
        <p:blipFill>
          <a:blip r:embed="rId5">
            <a:extLst>
              <a:ext uri="{28A0092B-C50C-407E-A947-70E740481C1C}">
                <a14:useLocalDpi xmlns:a14="http://schemas.microsoft.com/office/drawing/2010/main" val="0"/>
              </a:ext>
            </a:extLst>
          </a:blip>
          <a:srcRect l="82988" r="6224"/>
          <a:stretch>
            <a:fillRect/>
          </a:stretch>
        </p:blipFill>
        <p:spPr bwMode="auto">
          <a:xfrm>
            <a:off x="1524000" y="1"/>
            <a:ext cx="9906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8" descr="card1"/>
          <p:cNvPicPr>
            <a:picLocks noChangeAspect="1" noChangeArrowheads="1"/>
          </p:cNvPicPr>
          <p:nvPr/>
        </p:nvPicPr>
        <p:blipFill>
          <a:blip r:embed="rId6">
            <a:extLst>
              <a:ext uri="{28A0092B-C50C-407E-A947-70E740481C1C}">
                <a14:useLocalDpi xmlns:a14="http://schemas.microsoft.com/office/drawing/2010/main" val="0"/>
              </a:ext>
            </a:extLst>
          </a:blip>
          <a:srcRect l="83818" r="8714"/>
          <a:stretch>
            <a:fillRect/>
          </a:stretch>
        </p:blipFill>
        <p:spPr bwMode="auto">
          <a:xfrm>
            <a:off x="1524000" y="1"/>
            <a:ext cx="6858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40"/>
          <p:cNvSpPr>
            <a:spLocks noChangeArrowheads="1"/>
          </p:cNvSpPr>
          <p:nvPr/>
        </p:nvSpPr>
        <p:spPr bwMode="auto">
          <a:xfrm>
            <a:off x="2279651" y="1268414"/>
            <a:ext cx="8208963"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ltLang="en-US">
              <a:solidFill>
                <a:prstClr val="black"/>
              </a:solidFill>
            </a:endParaRPr>
          </a:p>
        </p:txBody>
      </p:sp>
      <p:sp>
        <p:nvSpPr>
          <p:cNvPr id="84" name="Rectangle 3"/>
          <p:cNvSpPr txBox="1">
            <a:spLocks noChangeArrowheads="1"/>
          </p:cNvSpPr>
          <p:nvPr/>
        </p:nvSpPr>
        <p:spPr>
          <a:xfrm>
            <a:off x="2514600" y="152400"/>
            <a:ext cx="7613650" cy="1447800"/>
          </a:xfrm>
          <a:prstGeom prst="rect">
            <a:avLst/>
          </a:prstGeom>
        </p:spPr>
        <p:txBody>
          <a:bodyPr anchor="ctr"/>
          <a:lstStyle>
            <a:lvl1pPr marL="190500" indent="-190500" algn="l" rtl="0" fontAlgn="base">
              <a:spcBef>
                <a:spcPct val="20000"/>
              </a:spcBef>
              <a:spcAft>
                <a:spcPct val="0"/>
              </a:spcAft>
              <a:buClr>
                <a:schemeClr val="hlink"/>
              </a:buClr>
              <a:buFont typeface="Wingdings" pitchFamily="2" charset="2"/>
              <a:buChar char="§"/>
              <a:defRPr>
                <a:solidFill>
                  <a:srgbClr val="FFFFFF"/>
                </a:solidFill>
                <a:latin typeface="+mn-lt"/>
                <a:ea typeface="+mn-ea"/>
                <a:cs typeface="+mn-cs"/>
              </a:defRPr>
            </a:lvl1pPr>
            <a:lvl2pPr marL="381000" indent="-188913" algn="l" rtl="0" fontAlgn="base">
              <a:spcBef>
                <a:spcPct val="20000"/>
              </a:spcBef>
              <a:spcAft>
                <a:spcPct val="0"/>
              </a:spcAft>
              <a:buClr>
                <a:schemeClr val="hlink"/>
              </a:buClr>
              <a:buChar char="-"/>
              <a:defRPr>
                <a:solidFill>
                  <a:srgbClr val="FFFFFF"/>
                </a:solidFill>
                <a:latin typeface="+mn-lt"/>
              </a:defRPr>
            </a:lvl2pPr>
            <a:lvl3pPr marL="561975" indent="-179388" algn="l" rtl="0" fontAlgn="base">
              <a:spcBef>
                <a:spcPct val="20000"/>
              </a:spcBef>
              <a:spcAft>
                <a:spcPct val="0"/>
              </a:spcAft>
              <a:buClr>
                <a:schemeClr val="hlink"/>
              </a:buClr>
              <a:buChar char="-"/>
              <a:defRPr>
                <a:solidFill>
                  <a:srgbClr val="FFFFFF"/>
                </a:solidFill>
                <a:latin typeface="+mn-lt"/>
              </a:defRPr>
            </a:lvl3pPr>
            <a:lvl4pPr marL="752475" indent="-188913" algn="l" rtl="0" fontAlgn="base">
              <a:spcBef>
                <a:spcPct val="20000"/>
              </a:spcBef>
              <a:spcAft>
                <a:spcPct val="0"/>
              </a:spcAft>
              <a:buClr>
                <a:schemeClr val="hlink"/>
              </a:buClr>
              <a:buChar char="-"/>
              <a:defRPr>
                <a:solidFill>
                  <a:srgbClr val="FFFFFF"/>
                </a:solidFill>
                <a:latin typeface="+mn-lt"/>
              </a:defRPr>
            </a:lvl4pPr>
            <a:lvl5pPr marL="962025" indent="-207963" algn="l" rtl="0" fontAlgn="base">
              <a:spcBef>
                <a:spcPct val="20000"/>
              </a:spcBef>
              <a:spcAft>
                <a:spcPct val="0"/>
              </a:spcAft>
              <a:buClr>
                <a:schemeClr val="hlink"/>
              </a:buClr>
              <a:buFont typeface="Wingdings" pitchFamily="2" charset="2"/>
              <a:buChar char="§"/>
              <a:defRPr>
                <a:solidFill>
                  <a:srgbClr val="FFFFFF"/>
                </a:solidFill>
                <a:latin typeface="+mn-lt"/>
              </a:defRPr>
            </a:lvl5pPr>
            <a:lvl6pPr marL="1419225" indent="-207963" algn="l" rtl="0" fontAlgn="base">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fontAlgn="base">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fontAlgn="base">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fontAlgn="base">
              <a:spcBef>
                <a:spcPct val="20000"/>
              </a:spcBef>
              <a:spcAft>
                <a:spcPct val="0"/>
              </a:spcAft>
              <a:buClr>
                <a:schemeClr val="hlink"/>
              </a:buClr>
              <a:buFont typeface="Wingdings" pitchFamily="2" charset="2"/>
              <a:buChar char="§"/>
              <a:defRPr>
                <a:solidFill>
                  <a:srgbClr val="FFFFFF"/>
                </a:solidFill>
                <a:latin typeface="+mn-lt"/>
              </a:defRPr>
            </a:lvl9pPr>
          </a:lstStyle>
          <a:p>
            <a:pPr marL="0" indent="0" algn="ctr">
              <a:buClr>
                <a:srgbClr val="0000FF"/>
              </a:buClr>
              <a:buNone/>
              <a:defRPr/>
            </a:pPr>
            <a:r>
              <a:rPr lang="en-US" sz="4400" b="1">
                <a:solidFill>
                  <a:srgbClr val="4F81BD">
                    <a:lumMod val="50000"/>
                  </a:srgbClr>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TRÂN TRỌNG CẢM ƠN! </a:t>
            </a:r>
            <a:endParaRPr lang="en-US" sz="4000" b="1" i="1" kern="0" dirty="0">
              <a:solidFill>
                <a:srgbClr val="FF0000"/>
              </a:solidFill>
              <a:latin typeface="Calibri"/>
            </a:endParaRPr>
          </a:p>
        </p:txBody>
      </p:sp>
      <p:sp>
        <p:nvSpPr>
          <p:cNvPr id="34824" name="AutoShape 2" descr="Image result for hoa &amp;dstrok;ẹp"/>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34825" name="AutoShape 4" descr="Image result for hoa &amp;dstrok;ẹp"/>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pic>
        <p:nvPicPr>
          <p:cNvPr id="34826" name="Picture 5" descr="C:\Documents and Settings\BAN ME THUOT\Desktop\hoa slide.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524000"/>
            <a:ext cx="6781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Date Placeholder 10"/>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a:defRPr/>
            </a:pPr>
            <a:fld id="{6A227DC3-C08E-4826-A591-B21BEDAE5835}" type="datetime1">
              <a:rPr lang="en-US">
                <a:solidFill>
                  <a:prstClr val="black">
                    <a:tint val="75000"/>
                  </a:prstClr>
                </a:solidFill>
                <a:latin typeface="Calibri"/>
              </a:rPr>
              <a:pPr>
                <a:defRPr/>
              </a:pPr>
              <a:t>8/17/2021</a:t>
            </a:fld>
            <a:endParaRPr lang="en-US">
              <a:solidFill>
                <a:prstClr val="black">
                  <a:tint val="75000"/>
                </a:prstClr>
              </a:solidFill>
              <a:latin typeface="Calibri"/>
            </a:endParaRPr>
          </a:p>
        </p:txBody>
      </p:sp>
      <p:sp>
        <p:nvSpPr>
          <p:cNvPr id="17420" name="Slide Number Placeholder 11"/>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fld id="{A9C77876-04CC-49A6-B74B-BF66BB315772}" type="slidenum">
              <a:rPr lang="en-US" altLang="en-US">
                <a:solidFill>
                  <a:srgbClr val="898989"/>
                </a:solidFill>
                <a:latin typeface="Calibri" panose="020F0502020204030204" pitchFamily="34" charset="0"/>
              </a:rPr>
              <a:pPr eaLnBrk="1" fontAlgn="base" hangingPunct="1">
                <a:spcBef>
                  <a:spcPct val="0"/>
                </a:spcBef>
                <a:spcAft>
                  <a:spcPct val="0"/>
                </a:spcAft>
              </a:pPr>
              <a:t>33</a:t>
            </a:fld>
            <a:endParaRPr lang="en-US" altLang="en-US">
              <a:solidFill>
                <a:srgbClr val="898989"/>
              </a:solidFill>
              <a:latin typeface="Calibri" panose="020F0502020204030204" pitchFamily="34" charset="0"/>
            </a:endParaRPr>
          </a:p>
        </p:txBody>
      </p:sp>
      <p:pic>
        <p:nvPicPr>
          <p:cNvPr id="13" name="Picture 2" descr="C:\Users\Administrator\Desktop\thank-you.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457200"/>
            <a:ext cx="7696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48756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4826"/>
                                        </p:tgtEl>
                                        <p:attrNameLst>
                                          <p:attrName>style.visibility</p:attrName>
                                        </p:attrNameLst>
                                      </p:cBhvr>
                                      <p:to>
                                        <p:strVal val="visible"/>
                                      </p:to>
                                    </p:set>
                                    <p:anim calcmode="lin" valueType="num">
                                      <p:cBhvr additive="base">
                                        <p:cTn id="7" dur="500" fill="hold"/>
                                        <p:tgtEl>
                                          <p:spTgt spid="34826"/>
                                        </p:tgtEl>
                                        <p:attrNameLst>
                                          <p:attrName>ppt_x</p:attrName>
                                        </p:attrNameLst>
                                      </p:cBhvr>
                                      <p:tavLst>
                                        <p:tav tm="0">
                                          <p:val>
                                            <p:strVal val="#ppt_x"/>
                                          </p:val>
                                        </p:tav>
                                        <p:tav tm="100000">
                                          <p:val>
                                            <p:strVal val="#ppt_x"/>
                                          </p:val>
                                        </p:tav>
                                      </p:tavLst>
                                    </p:anim>
                                    <p:anim calcmode="lin" valueType="num">
                                      <p:cBhvr additive="base">
                                        <p:cTn id="8" dur="500" fill="hold"/>
                                        <p:tgtEl>
                                          <p:spTgt spid="3482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6" presetClass="emph" presetSubtype="0" fill="hold" grpId="0" nodeType="afterEffect">
                                  <p:stCondLst>
                                    <p:cond delay="0"/>
                                  </p:stCondLst>
                                  <p:childTnLst>
                                    <p:animScale>
                                      <p:cBhvr>
                                        <p:cTn id="11" dur="3000" fill="hold"/>
                                        <p:tgtEl>
                                          <p:spTgt spid="84"/>
                                        </p:tgtEl>
                                      </p:cBhvr>
                                      <p:by x="50000" y="50000"/>
                                    </p:animScale>
                                  </p:childTnLst>
                                </p:cTn>
                              </p:par>
                            </p:childTnLst>
                          </p:cTn>
                        </p:par>
                        <p:par>
                          <p:cTn id="12" fill="hold" nodeType="afterGroup">
                            <p:stCondLst>
                              <p:cond delay="3500"/>
                            </p:stCondLst>
                            <p:childTnLst>
                              <p:par>
                                <p:cTn id="13" presetID="8" presetClass="emph" presetSubtype="0" fill="hold" grpId="1" nodeType="afterEffect">
                                  <p:stCondLst>
                                    <p:cond delay="0"/>
                                  </p:stCondLst>
                                  <p:childTnLst>
                                    <p:animRot by="21600000">
                                      <p:cBhvr>
                                        <p:cTn id="14" dur="2000" fill="hold"/>
                                        <p:tgtEl>
                                          <p:spTgt spid="84"/>
                                        </p:tgtEl>
                                        <p:attrNameLst>
                                          <p:attrName>r</p:attrName>
                                        </p:attrNameLst>
                                      </p:cBhvr>
                                    </p:animRot>
                                  </p:childTnLst>
                                </p:cTn>
                              </p:par>
                            </p:childTnLst>
                          </p:cTn>
                        </p:par>
                        <p:par>
                          <p:cTn id="15" fill="hold" nodeType="afterGroup">
                            <p:stCondLst>
                              <p:cond delay="5500"/>
                            </p:stCondLst>
                            <p:childTnLst>
                              <p:par>
                                <p:cTn id="16" presetID="8" presetClass="exit" presetSubtype="16" fill="hold" nodeType="afterEffect">
                                  <p:stCondLst>
                                    <p:cond delay="0"/>
                                  </p:stCondLst>
                                  <p:childTnLst>
                                    <p:animEffect transition="out" filter="diamond(in)">
                                      <p:cBhvr>
                                        <p:cTn id="17" dur="5000"/>
                                        <p:tgtEl>
                                          <p:spTgt spid="34826"/>
                                        </p:tgtEl>
                                      </p:cBhvr>
                                    </p:animEffect>
                                    <p:set>
                                      <p:cBhvr>
                                        <p:cTn id="18" dur="1" fill="hold">
                                          <p:stCondLst>
                                            <p:cond delay="4999"/>
                                          </p:stCondLst>
                                        </p:cTn>
                                        <p:tgtEl>
                                          <p:spTgt spid="34826"/>
                                        </p:tgtEl>
                                        <p:attrNameLst>
                                          <p:attrName>style.visibility</p:attrName>
                                        </p:attrNameLst>
                                      </p:cBhvr>
                                      <p:to>
                                        <p:strVal val="hidden"/>
                                      </p:to>
                                    </p:set>
                                  </p:childTnLst>
                                </p:cTn>
                              </p:par>
                            </p:childTnLst>
                          </p:cTn>
                        </p:par>
                        <p:par>
                          <p:cTn id="19" fill="hold" nodeType="afterGroup">
                            <p:stCondLst>
                              <p:cond delay="1050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5000"/>
                                        <p:tgtEl>
                                          <p:spTgt spid="13"/>
                                        </p:tgtEl>
                                      </p:cBhvr>
                                    </p:animEffect>
                                  </p:childTnLst>
                                </p:cTn>
                              </p:par>
                            </p:childTnLst>
                          </p:cTn>
                        </p:par>
                        <p:par>
                          <p:cTn id="23" fill="hold" nodeType="afterGroup">
                            <p:stCondLst>
                              <p:cond delay="15500"/>
                            </p:stCondLst>
                            <p:childTnLst>
                              <p:par>
                                <p:cTn id="24" presetID="6" presetClass="emph" presetSubtype="0" fill="hold" grpId="2" nodeType="afterEffect">
                                  <p:stCondLst>
                                    <p:cond delay="0"/>
                                  </p:stCondLst>
                                  <p:childTnLst>
                                    <p:animScale>
                                      <p:cBhvr>
                                        <p:cTn id="25" dur="5000" fill="hold"/>
                                        <p:tgtEl>
                                          <p:spTgt spid="84"/>
                                        </p:tgtEl>
                                      </p:cBhvr>
                                      <p:by x="150000" y="150000"/>
                                    </p:animScale>
                                  </p:childTnLst>
                                </p:cTn>
                              </p:par>
                            </p:childTnLst>
                          </p:cTn>
                        </p:par>
                        <p:par>
                          <p:cTn id="26" fill="hold" nodeType="afterGroup">
                            <p:stCondLst>
                              <p:cond delay="20500"/>
                            </p:stCondLst>
                            <p:childTnLst>
                              <p:par>
                                <p:cTn id="27" presetID="8" presetClass="exit" presetSubtype="16" fill="hold" nodeType="afterEffect">
                                  <p:stCondLst>
                                    <p:cond delay="0"/>
                                  </p:stCondLst>
                                  <p:childTnLst>
                                    <p:animEffect transition="out" filter="diamond(in)">
                                      <p:cBhvr>
                                        <p:cTn id="28" dur="5000"/>
                                        <p:tgtEl>
                                          <p:spTgt spid="13"/>
                                        </p:tgtEl>
                                      </p:cBhvr>
                                    </p:animEffect>
                                    <p:set>
                                      <p:cBhvr>
                                        <p:cTn id="29" dur="1" fill="hold">
                                          <p:stCondLst>
                                            <p:cond delay="4999"/>
                                          </p:stCondLst>
                                        </p:cTn>
                                        <p:tgtEl>
                                          <p:spTgt spid="13"/>
                                        </p:tgtEl>
                                        <p:attrNameLst>
                                          <p:attrName>style.visibility</p:attrName>
                                        </p:attrNameLst>
                                      </p:cBhvr>
                                      <p:to>
                                        <p:strVal val="hidden"/>
                                      </p:to>
                                    </p:set>
                                  </p:childTnLst>
                                </p:cTn>
                              </p:par>
                            </p:childTnLst>
                          </p:cTn>
                        </p:par>
                        <p:par>
                          <p:cTn id="30" fill="hold" nodeType="afterGroup">
                            <p:stCondLst>
                              <p:cond delay="25500"/>
                            </p:stCondLst>
                            <p:childTnLst>
                              <p:par>
                                <p:cTn id="31" presetID="8" presetClass="entr" presetSubtype="16" fill="hold" nodeType="afterEffect">
                                  <p:stCondLst>
                                    <p:cond delay="0"/>
                                  </p:stCondLst>
                                  <p:childTnLst>
                                    <p:set>
                                      <p:cBhvr>
                                        <p:cTn id="32" dur="1" fill="hold">
                                          <p:stCondLst>
                                            <p:cond delay="0"/>
                                          </p:stCondLst>
                                        </p:cTn>
                                        <p:tgtEl>
                                          <p:spTgt spid="34826"/>
                                        </p:tgtEl>
                                        <p:attrNameLst>
                                          <p:attrName>style.visibility</p:attrName>
                                        </p:attrNameLst>
                                      </p:cBhvr>
                                      <p:to>
                                        <p:strVal val="visible"/>
                                      </p:to>
                                    </p:set>
                                    <p:animEffect transition="in" filter="diamond(in)">
                                      <p:cBhvr>
                                        <p:cTn id="33" dur="20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P spid="8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4800601" y="394970"/>
            <a:ext cx="48734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300" b="1" smtClean="0">
                <a:solidFill>
                  <a:srgbClr val="000099"/>
                </a:solidFill>
                <a:latin typeface="Times New Roman" panose="02020603050405020304" pitchFamily="18" charset="0"/>
              </a:rPr>
              <a:t>TẠI SAO PHẢI </a:t>
            </a:r>
            <a:r>
              <a:rPr kumimoji="0" lang="en-US" altLang="en-US" sz="23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CHUYỂN ĐỔI SỐ?</a:t>
            </a:r>
            <a:r>
              <a:rPr kumimoji="0" lang="en-US" altLang="en-US" sz="2300" b="0"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 </a:t>
            </a:r>
            <a:endParaRPr kumimoji="0" lang="en-US" altLang="en-US" sz="2300" b="0" i="0" u="none" strike="noStrike" kern="1200" cap="none" spc="0" normalizeH="0" baseline="0" noProof="0">
              <a:ln>
                <a:noFill/>
              </a:ln>
              <a:solidFill>
                <a:srgbClr val="000099"/>
              </a:solidFill>
              <a:effectLst/>
              <a:uLnTx/>
              <a:uFillTx/>
              <a:latin typeface="Times New Roman" panose="02020603050405020304" pitchFamily="18" charset="0"/>
              <a:ea typeface="+mn-ea"/>
              <a:cs typeface="+mn-cs"/>
            </a:endParaRPr>
          </a:p>
        </p:txBody>
      </p:sp>
      <p:grpSp>
        <p:nvGrpSpPr>
          <p:cNvPr id="10244" name="Group 46"/>
          <p:cNvGrpSpPr>
            <a:grpSpLocks/>
          </p:cNvGrpSpPr>
          <p:nvPr/>
        </p:nvGrpSpPr>
        <p:grpSpPr bwMode="auto">
          <a:xfrm>
            <a:off x="227400" y="1165860"/>
            <a:ext cx="11831250" cy="685800"/>
            <a:chOff x="1296" y="1824"/>
            <a:chExt cx="2976" cy="432"/>
          </a:xfrm>
        </p:grpSpPr>
        <p:sp>
          <p:nvSpPr>
            <p:cNvPr id="5"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7" name="Text Box 49"/>
            <p:cNvSpPr txBox="1">
              <a:spLocks noChangeArrowheads="1"/>
            </p:cNvSpPr>
            <p:nvPr/>
          </p:nvSpPr>
          <p:spPr bwMode="gray">
            <a:xfrm>
              <a:off x="1776" y="1899"/>
              <a:ext cx="216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smtClean="0">
                  <a:solidFill>
                    <a:srgbClr val="FF0000"/>
                  </a:solidFill>
                  <a:latin typeface="Times New Roman" panose="02020603050405020304" pitchFamily="18" charset="0"/>
                  <a:cs typeface="Times New Roman" panose="02020603050405020304" pitchFamily="18" charset="0"/>
                </a:rPr>
                <a:t>Bối cảnh thế giới</a:t>
              </a:r>
              <a:endParaRPr kumimoji="0" lang="en-US" alt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
          <p:nvSpPr>
            <p:cNvPr id="10248" name="Text Box 50"/>
            <p:cNvSpPr txBox="1">
              <a:spLocks noChangeArrowheads="1"/>
            </p:cNvSpPr>
            <p:nvPr/>
          </p:nvSpPr>
          <p:spPr bwMode="gray">
            <a:xfrm>
              <a:off x="1440" y="1929"/>
              <a:ext cx="15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grpSp>
      <p:pic>
        <p:nvPicPr>
          <p:cNvPr id="9" name="Picture 8"/>
          <p:cNvPicPr>
            <a:picLocks noChangeAspect="1"/>
          </p:cNvPicPr>
          <p:nvPr/>
        </p:nvPicPr>
        <p:blipFill>
          <a:blip r:embed="rId4"/>
          <a:stretch>
            <a:fillRect/>
          </a:stretch>
        </p:blipFill>
        <p:spPr>
          <a:xfrm>
            <a:off x="7646670" y="2720341"/>
            <a:ext cx="4480560" cy="3006089"/>
          </a:xfrm>
          <a:prstGeom prst="rect">
            <a:avLst/>
          </a:prstGeom>
        </p:spPr>
      </p:pic>
      <p:sp>
        <p:nvSpPr>
          <p:cNvPr id="14" name="Rectangle 6"/>
          <p:cNvSpPr>
            <a:spLocks noChangeArrowheads="1"/>
          </p:cNvSpPr>
          <p:nvPr/>
        </p:nvSpPr>
        <p:spPr bwMode="auto">
          <a:xfrm>
            <a:off x="227400" y="1931036"/>
            <a:ext cx="7259250" cy="4893647"/>
          </a:xfrm>
          <a:prstGeom prst="rect">
            <a:avLst/>
          </a:prstGeom>
          <a:gradFill flip="none" rotWithShape="1">
            <a:gsLst>
              <a:gs pos="0">
                <a:srgbClr val="92D050"/>
              </a:gs>
              <a:gs pos="50000">
                <a:schemeClr val="bg1"/>
              </a:gs>
              <a:gs pos="100000">
                <a:srgbClr val="CCFFFF"/>
              </a:gs>
            </a:gsLst>
            <a:lin ang="5400000" scaled="1"/>
            <a:tileRect/>
          </a:gradFill>
          <a:ln w="9525">
            <a:noFill/>
            <a:miter lim="800000"/>
            <a:headEnd/>
            <a:tailEnd/>
          </a:ln>
          <a:effectLst/>
        </p:spPr>
        <p:txBody>
          <a:bodyPr wrap="square">
            <a:spAutoFit/>
          </a:bodyPr>
          <a:lstStyle/>
          <a:p>
            <a:pPr algn="just"/>
            <a:r>
              <a:rPr lang="en-US" sz="3200" smtClean="0">
                <a:solidFill>
                  <a:srgbClr val="000000"/>
                </a:solidFill>
                <a:latin typeface="Times New Roman" pitchFamily="18" charset="0"/>
                <a:cs typeface="Times New Roman" pitchFamily="18" charset="0"/>
              </a:rPr>
              <a:t> </a:t>
            </a:r>
            <a:r>
              <a:rPr lang="en-US" sz="2000" smtClean="0">
                <a:solidFill>
                  <a:srgbClr val="0070C0"/>
                </a:solidFill>
                <a:latin typeface="Times New Roman" pitchFamily="18" charset="0"/>
                <a:cs typeface="Times New Roman" pitchFamily="18" charset="0"/>
              </a:rPr>
              <a:t>Tác động của cuộc cách mạng Công nghiệp lần thứ tư với bản chất là cuộc cách mạng thông minh hóa. Việc thông minh hóa được thực hiện chủ yếu nhờ sử dụng dữ liệu với các công nghệ số, đặc biệt là trí tuệ nhân tạo (AI). Quan hệ giữa cách mạng lần thứ tư với chuyển đổi số và AI thể hiện trên hai luận điểm: </a:t>
            </a:r>
            <a:r>
              <a:rPr lang="en-US" sz="2000" b="1" i="1" smtClean="0">
                <a:solidFill>
                  <a:srgbClr val="FF0000"/>
                </a:solidFill>
                <a:latin typeface="Times New Roman" pitchFamily="18" charset="0"/>
                <a:cs typeface="Times New Roman" pitchFamily="18" charset="0"/>
              </a:rPr>
              <a:t>Chuyển đổi số là cốt lõi của Cách mạng công nghiệp lần thứ tư – AI là công nghệ then chốt để thực hiện chuyển đổi số.</a:t>
            </a:r>
          </a:p>
          <a:p>
            <a:pPr algn="just"/>
            <a:r>
              <a:rPr lang="en-US" sz="2000" b="1" i="1" smtClean="0">
                <a:solidFill>
                  <a:srgbClr val="FF0000"/>
                </a:solidFill>
                <a:latin typeface="Times New Roman" pitchFamily="18" charset="0"/>
                <a:cs typeface="Times New Roman" pitchFamily="18" charset="0"/>
              </a:rPr>
              <a:t>Ví dụ:</a:t>
            </a:r>
            <a:r>
              <a:rPr lang="en-US" sz="2000" smtClean="0">
                <a:solidFill>
                  <a:srgbClr val="FF0000"/>
                </a:solidFill>
                <a:latin typeface="Times New Roman" pitchFamily="18" charset="0"/>
                <a:cs typeface="Times New Roman" pitchFamily="18" charset="0"/>
              </a:rPr>
              <a:t>  </a:t>
            </a:r>
          </a:p>
          <a:p>
            <a:pPr algn="just"/>
            <a:r>
              <a:rPr lang="en-US" sz="2000" b="1" i="1" smtClean="0">
                <a:solidFill>
                  <a:srgbClr val="FF0000"/>
                </a:solidFill>
                <a:latin typeface="Times New Roman" pitchFamily="18" charset="0"/>
                <a:cs typeface="Times New Roman" pitchFamily="18" charset="0"/>
              </a:rPr>
              <a:t>* Nhà máy thông minh </a:t>
            </a:r>
            <a:r>
              <a:rPr lang="en-US" sz="2000" smtClean="0">
                <a:solidFill>
                  <a:srgbClr val="0070C0"/>
                </a:solidFill>
                <a:latin typeface="Times New Roman" pitchFamily="18" charset="0"/>
                <a:cs typeface="Times New Roman" pitchFamily="18" charset="0"/>
              </a:rPr>
              <a:t>với</a:t>
            </a:r>
            <a:r>
              <a:rPr lang="en-US" sz="2000" smtClean="0">
                <a:latin typeface="Times New Roman" panose="02020603050405020304" pitchFamily="18" charset="0"/>
                <a:cs typeface="Times New Roman" panose="02020603050405020304" pitchFamily="18" charset="0"/>
              </a:rPr>
              <a:t> </a:t>
            </a:r>
            <a:r>
              <a:rPr lang="en-US" sz="2000" smtClean="0">
                <a:solidFill>
                  <a:srgbClr val="0070C0"/>
                </a:solidFill>
                <a:latin typeface="Times New Roman" panose="02020603050405020304" pitchFamily="18" charset="0"/>
                <a:cs typeface="Times New Roman" panose="02020603050405020304" pitchFamily="18" charset="0"/>
              </a:rPr>
              <a:t>cấu </a:t>
            </a:r>
            <a:r>
              <a:rPr lang="en-US" sz="2000">
                <a:solidFill>
                  <a:srgbClr val="0070C0"/>
                </a:solidFill>
                <a:latin typeface="Times New Roman" panose="02020603050405020304" pitchFamily="18" charset="0"/>
                <a:cs typeface="Times New Roman" panose="02020603050405020304" pitchFamily="18" charset="0"/>
              </a:rPr>
              <a:t>trúc </a:t>
            </a:r>
            <a:r>
              <a:rPr lang="en-US" sz="2000" smtClean="0">
                <a:solidFill>
                  <a:srgbClr val="0070C0"/>
                </a:solidFill>
                <a:latin typeface="Times New Roman" panose="02020603050405020304" pitchFamily="18" charset="0"/>
                <a:cs typeface="Times New Roman" panose="02020603050405020304" pitchFamily="18" charset="0"/>
              </a:rPr>
              <a:t>kiểu mô-đun</a:t>
            </a:r>
            <a:r>
              <a:rPr lang="en-US" sz="2000">
                <a:solidFill>
                  <a:srgbClr val="0070C0"/>
                </a:solidFill>
                <a:latin typeface="Times New Roman" panose="02020603050405020304" pitchFamily="18" charset="0"/>
                <a:cs typeface="Times New Roman" panose="02020603050405020304" pitchFamily="18" charset="0"/>
              </a:rPr>
              <a:t>, các hệ thống vật lý </a:t>
            </a:r>
            <a:r>
              <a:rPr lang="en-US" sz="2000" smtClean="0">
                <a:solidFill>
                  <a:srgbClr val="0070C0"/>
                </a:solidFill>
                <a:latin typeface="Times New Roman" panose="02020603050405020304" pitchFamily="18" charset="0"/>
                <a:cs typeface="Times New Roman" panose="02020603050405020304" pitchFamily="18" charset="0"/>
              </a:rPr>
              <a:t>- ảo </a:t>
            </a:r>
            <a:r>
              <a:rPr lang="en-US" sz="2000">
                <a:solidFill>
                  <a:srgbClr val="0070C0"/>
                </a:solidFill>
                <a:latin typeface="Times New Roman" panose="02020603050405020304" pitchFamily="18" charset="0"/>
                <a:cs typeface="Times New Roman" panose="02020603050405020304" pitchFamily="18" charset="0"/>
              </a:rPr>
              <a:t>hoá giám sát các quá trình vật lý, tạo ra một bản sao ảo </a:t>
            </a:r>
            <a:r>
              <a:rPr lang="en-US" sz="2000" smtClean="0">
                <a:solidFill>
                  <a:srgbClr val="0070C0"/>
                </a:solidFill>
                <a:latin typeface="Times New Roman" panose="02020603050405020304" pitchFamily="18" charset="0"/>
                <a:cs typeface="Times New Roman" panose="02020603050405020304" pitchFamily="18" charset="0"/>
              </a:rPr>
              <a:t>của </a:t>
            </a:r>
            <a:r>
              <a:rPr lang="vi-VN" sz="2000" smtClean="0">
                <a:solidFill>
                  <a:srgbClr val="0070C0"/>
                </a:solidFill>
                <a:latin typeface="Times New Roman" panose="02020603050405020304" pitchFamily="18" charset="0"/>
                <a:cs typeface="Times New Roman" panose="02020603050405020304" pitchFamily="18" charset="0"/>
              </a:rPr>
              <a:t>thế </a:t>
            </a:r>
            <a:r>
              <a:rPr lang="vi-VN" sz="2000">
                <a:solidFill>
                  <a:srgbClr val="0070C0"/>
                </a:solidFill>
                <a:latin typeface="Times New Roman" panose="02020603050405020304" pitchFamily="18" charset="0"/>
                <a:cs typeface="Times New Roman" panose="02020603050405020304" pitchFamily="18" charset="0"/>
              </a:rPr>
              <a:t>giới vật lý và đưa ra những quyết định phân cấp</a:t>
            </a:r>
            <a:r>
              <a:rPr lang="en-US" sz="2000" smtClean="0">
                <a:solidFill>
                  <a:srgbClr val="0070C0"/>
                </a:solidFill>
                <a:latin typeface="Times New Roman" pitchFamily="18" charset="0"/>
                <a:cs typeface="Times New Roman" pitchFamily="18" charset="0"/>
              </a:rPr>
              <a:t>; </a:t>
            </a:r>
          </a:p>
          <a:p>
            <a:pPr algn="just"/>
            <a:r>
              <a:rPr lang="en-US" sz="2000" b="1" i="1" smtClean="0">
                <a:solidFill>
                  <a:srgbClr val="FF0000"/>
                </a:solidFill>
                <a:latin typeface="Times New Roman" pitchFamily="18" charset="0"/>
                <a:cs typeface="Times New Roman" pitchFamily="18" charset="0"/>
              </a:rPr>
              <a:t>* Nông nghiệp thông minh </a:t>
            </a:r>
            <a:r>
              <a:rPr lang="en-US" sz="2000" smtClean="0">
                <a:solidFill>
                  <a:srgbClr val="0070C0"/>
                </a:solidFill>
                <a:latin typeface="Times New Roman" pitchFamily="18" charset="0"/>
                <a:cs typeface="Times New Roman" pitchFamily="18" charset="0"/>
              </a:rPr>
              <a:t>với quá trình sản xuất trên cơ sở </a:t>
            </a:r>
            <a:r>
              <a:rPr lang="en-US" sz="2000">
                <a:solidFill>
                  <a:srgbClr val="0070C0"/>
                </a:solidFill>
                <a:latin typeface="Times New Roman" pitchFamily="18" charset="0"/>
                <a:cs typeface="Times New Roman" pitchFamily="18" charset="0"/>
              </a:rPr>
              <a:t>Số hóa dữ liệu nông </a:t>
            </a:r>
            <a:r>
              <a:rPr lang="en-US" sz="2000" smtClean="0">
                <a:solidFill>
                  <a:srgbClr val="0070C0"/>
                </a:solidFill>
                <a:latin typeface="Times New Roman" pitchFamily="18" charset="0"/>
                <a:cs typeface="Times New Roman" pitchFamily="18" charset="0"/>
              </a:rPr>
              <a:t>nghiệp để tăng khả năng dự báo; Kiểm </a:t>
            </a:r>
            <a:r>
              <a:rPr lang="en-US" sz="2000">
                <a:solidFill>
                  <a:srgbClr val="0070C0"/>
                </a:solidFill>
                <a:latin typeface="Times New Roman" pitchFamily="18" charset="0"/>
                <a:cs typeface="Times New Roman" pitchFamily="18" charset="0"/>
              </a:rPr>
              <a:t>soát điều </a:t>
            </a:r>
            <a:r>
              <a:rPr lang="en-US" sz="2000" smtClean="0">
                <a:solidFill>
                  <a:srgbClr val="0070C0"/>
                </a:solidFill>
                <a:latin typeface="Times New Roman" pitchFamily="18" charset="0"/>
                <a:cs typeface="Times New Roman" pitchFamily="18" charset="0"/>
              </a:rPr>
              <a:t>kiện khí </a:t>
            </a:r>
            <a:r>
              <a:rPr lang="en-US" sz="2000">
                <a:solidFill>
                  <a:srgbClr val="0070C0"/>
                </a:solidFill>
                <a:latin typeface="Times New Roman" pitchFamily="18" charset="0"/>
                <a:cs typeface="Times New Roman" pitchFamily="18" charset="0"/>
              </a:rPr>
              <a:t>hậu, thổ nhưỡng theo tiêu </a:t>
            </a:r>
            <a:r>
              <a:rPr lang="en-US" sz="2000" smtClean="0">
                <a:solidFill>
                  <a:srgbClr val="0070C0"/>
                </a:solidFill>
                <a:latin typeface="Times New Roman" pitchFamily="18" charset="0"/>
                <a:cs typeface="Times New Roman" pitchFamily="18" charset="0"/>
              </a:rPr>
              <a:t>chuẩn; Tưới </a:t>
            </a:r>
            <a:r>
              <a:rPr lang="en-US" sz="2000">
                <a:solidFill>
                  <a:srgbClr val="0070C0"/>
                </a:solidFill>
                <a:latin typeface="Times New Roman" pitchFamily="18" charset="0"/>
                <a:cs typeface="Times New Roman" pitchFamily="18" charset="0"/>
              </a:rPr>
              <a:t>tiêu tự động, </a:t>
            </a:r>
            <a:r>
              <a:rPr lang="en-US" sz="2000" smtClean="0">
                <a:solidFill>
                  <a:srgbClr val="0070C0"/>
                </a:solidFill>
                <a:latin typeface="Times New Roman" pitchFamily="18" charset="0"/>
                <a:cs typeface="Times New Roman" pitchFamily="18" charset="0"/>
              </a:rPr>
              <a:t>chính </a:t>
            </a:r>
            <a:r>
              <a:rPr lang="en-US" sz="2000">
                <a:solidFill>
                  <a:srgbClr val="0070C0"/>
                </a:solidFill>
                <a:latin typeface="Times New Roman" pitchFamily="18" charset="0"/>
                <a:cs typeface="Times New Roman" pitchFamily="18" charset="0"/>
              </a:rPr>
              <a:t>xác </a:t>
            </a:r>
            <a:r>
              <a:rPr lang="en-US" sz="2000" smtClean="0">
                <a:solidFill>
                  <a:srgbClr val="0070C0"/>
                </a:solidFill>
                <a:latin typeface="Times New Roman" pitchFamily="18" charset="0"/>
                <a:cs typeface="Times New Roman" pitchFamily="18" charset="0"/>
              </a:rPr>
              <a:t>và Điều </a:t>
            </a:r>
            <a:r>
              <a:rPr lang="en-US" sz="2000">
                <a:solidFill>
                  <a:srgbClr val="0070C0"/>
                </a:solidFill>
                <a:latin typeface="Times New Roman" pitchFamily="18" charset="0"/>
                <a:cs typeface="Times New Roman" pitchFamily="18" charset="0"/>
              </a:rPr>
              <a:t>khiển, </a:t>
            </a:r>
            <a:r>
              <a:rPr lang="en-US" sz="2000" smtClean="0">
                <a:solidFill>
                  <a:srgbClr val="0070C0"/>
                </a:solidFill>
                <a:latin typeface="Times New Roman" pitchFamily="18" charset="0"/>
                <a:cs typeface="Times New Roman" pitchFamily="18" charset="0"/>
              </a:rPr>
              <a:t>giám </a:t>
            </a:r>
            <a:r>
              <a:rPr lang="en-US" sz="2000">
                <a:solidFill>
                  <a:srgbClr val="0070C0"/>
                </a:solidFill>
                <a:latin typeface="Times New Roman" pitchFamily="18" charset="0"/>
                <a:cs typeface="Times New Roman" pitchFamily="18" charset="0"/>
              </a:rPr>
              <a:t>sát từ </a:t>
            </a:r>
            <a:r>
              <a:rPr lang="en-US" sz="2000" smtClean="0">
                <a:solidFill>
                  <a:srgbClr val="0070C0"/>
                </a:solidFill>
                <a:latin typeface="Times New Roman" pitchFamily="18" charset="0"/>
                <a:cs typeface="Times New Roman" pitchFamily="18" charset="0"/>
              </a:rPr>
              <a:t>xa …</a:t>
            </a:r>
            <a:endParaRPr lang="en-US" sz="20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838421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500"/>
                                        <p:tgtEl>
                                          <p:spTgt spid="14"/>
                                        </p:tgtEl>
                                      </p:cBhvr>
                                    </p:animEffect>
                                    <p:anim calcmode="lin" valueType="num">
                                      <p:cBhvr>
                                        <p:cTn id="8" dur="1500" fill="hold"/>
                                        <p:tgtEl>
                                          <p:spTgt spid="14"/>
                                        </p:tgtEl>
                                        <p:attrNameLst>
                                          <p:attrName>ppt_x</p:attrName>
                                        </p:attrNameLst>
                                      </p:cBhvr>
                                      <p:tavLst>
                                        <p:tav tm="0">
                                          <p:val>
                                            <p:strVal val="#ppt_x"/>
                                          </p:val>
                                        </p:tav>
                                        <p:tav tm="100000">
                                          <p:val>
                                            <p:strVal val="#ppt_x"/>
                                          </p:val>
                                        </p:tav>
                                      </p:tavLst>
                                    </p:anim>
                                    <p:anim calcmode="lin" valueType="num">
                                      <p:cBhvr>
                                        <p:cTn id="9" dur="1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0" fill="hold"/>
                                        <p:tgtEl>
                                          <p:spTgt spid="9"/>
                                        </p:tgtEl>
                                        <p:attrNameLst>
                                          <p:attrName>ppt_w</p:attrName>
                                        </p:attrNameLst>
                                      </p:cBhvr>
                                      <p:tavLst>
                                        <p:tav tm="0">
                                          <p:val>
                                            <p:fltVal val="0"/>
                                          </p:val>
                                        </p:tav>
                                        <p:tav tm="100000">
                                          <p:val>
                                            <p:strVal val="#ppt_w"/>
                                          </p:val>
                                        </p:tav>
                                      </p:tavLst>
                                    </p:anim>
                                    <p:anim calcmode="lin" valueType="num">
                                      <p:cBhvr>
                                        <p:cTn id="14" dur="2500" fill="hold"/>
                                        <p:tgtEl>
                                          <p:spTgt spid="9"/>
                                        </p:tgtEl>
                                        <p:attrNameLst>
                                          <p:attrName>ppt_h</p:attrName>
                                        </p:attrNameLst>
                                      </p:cBhvr>
                                      <p:tavLst>
                                        <p:tav tm="0">
                                          <p:val>
                                            <p:fltVal val="0"/>
                                          </p:val>
                                        </p:tav>
                                        <p:tav tm="100000">
                                          <p:val>
                                            <p:strVal val="#ppt_h"/>
                                          </p:val>
                                        </p:tav>
                                      </p:tavLst>
                                    </p:anim>
                                    <p:anim calcmode="lin" valueType="num">
                                      <p:cBhvr>
                                        <p:cTn id="15" dur="2500" fill="hold"/>
                                        <p:tgtEl>
                                          <p:spTgt spid="9"/>
                                        </p:tgtEl>
                                        <p:attrNameLst>
                                          <p:attrName>style.rotation</p:attrName>
                                        </p:attrNameLst>
                                      </p:cBhvr>
                                      <p:tavLst>
                                        <p:tav tm="0">
                                          <p:val>
                                            <p:fltVal val="90"/>
                                          </p:val>
                                        </p:tav>
                                        <p:tav tm="100000">
                                          <p:val>
                                            <p:fltVal val="0"/>
                                          </p:val>
                                        </p:tav>
                                      </p:tavLst>
                                    </p:anim>
                                    <p:animEffect transition="in" filter="fade">
                                      <p:cBhvr>
                                        <p:cTn id="16"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4800601" y="394970"/>
            <a:ext cx="472597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300" b="1" noProof="0" smtClean="0">
                <a:solidFill>
                  <a:srgbClr val="000099"/>
                </a:solidFill>
                <a:latin typeface="Times New Roman" panose="02020603050405020304" pitchFamily="18" charset="0"/>
              </a:rPr>
              <a:t>TẠI SAO PHẢI</a:t>
            </a:r>
            <a:r>
              <a:rPr kumimoji="0" lang="en-US" altLang="en-US" sz="23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 CHUYỂN ĐỔI SỐ</a:t>
            </a:r>
            <a:r>
              <a:rPr kumimoji="0" lang="en-US" altLang="en-US" sz="2300" b="0"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 </a:t>
            </a:r>
            <a:endParaRPr kumimoji="0" lang="en-US" altLang="en-US" sz="2300" b="0" i="0" u="none" strike="noStrike" kern="1200" cap="none" spc="0" normalizeH="0" baseline="0" noProof="0">
              <a:ln>
                <a:noFill/>
              </a:ln>
              <a:solidFill>
                <a:srgbClr val="000099"/>
              </a:solidFill>
              <a:effectLst/>
              <a:uLnTx/>
              <a:uFillTx/>
              <a:latin typeface="Times New Roman" panose="02020603050405020304" pitchFamily="18" charset="0"/>
              <a:ea typeface="+mn-ea"/>
              <a:cs typeface="+mn-cs"/>
            </a:endParaRPr>
          </a:p>
        </p:txBody>
      </p:sp>
      <p:grpSp>
        <p:nvGrpSpPr>
          <p:cNvPr id="10244" name="Group 46"/>
          <p:cNvGrpSpPr>
            <a:grpSpLocks/>
          </p:cNvGrpSpPr>
          <p:nvPr/>
        </p:nvGrpSpPr>
        <p:grpSpPr bwMode="auto">
          <a:xfrm>
            <a:off x="227400" y="1353503"/>
            <a:ext cx="11659800" cy="685800"/>
            <a:chOff x="1296" y="1824"/>
            <a:chExt cx="2976" cy="432"/>
          </a:xfrm>
        </p:grpSpPr>
        <p:sp>
          <p:nvSpPr>
            <p:cNvPr id="5"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7" name="Text Box 49"/>
            <p:cNvSpPr txBox="1">
              <a:spLocks noChangeArrowheads="1"/>
            </p:cNvSpPr>
            <p:nvPr/>
          </p:nvSpPr>
          <p:spPr bwMode="gray">
            <a:xfrm>
              <a:off x="1776" y="1899"/>
              <a:ext cx="216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noProof="0" smtClean="0">
                  <a:solidFill>
                    <a:srgbClr val="FF0000"/>
                  </a:solidFill>
                  <a:latin typeface="Times New Roman" panose="02020603050405020304" pitchFamily="18" charset="0"/>
                  <a:cs typeface="Times New Roman" panose="02020603050405020304" pitchFamily="18" charset="0"/>
                </a:rPr>
                <a:t>Bối cảnh Việt Nam</a:t>
              </a:r>
              <a:endParaRPr kumimoji="0" lang="en-US" alt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
          <p:nvSpPr>
            <p:cNvPr id="10248" name="Text Box 50"/>
            <p:cNvSpPr txBox="1">
              <a:spLocks noChangeArrowheads="1"/>
            </p:cNvSpPr>
            <p:nvPr/>
          </p:nvSpPr>
          <p:spPr bwMode="gray">
            <a:xfrm>
              <a:off x="1440" y="1929"/>
              <a:ext cx="15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grpSp>
      <p:sp>
        <p:nvSpPr>
          <p:cNvPr id="14" name="Rectangle 6"/>
          <p:cNvSpPr>
            <a:spLocks noChangeArrowheads="1"/>
          </p:cNvSpPr>
          <p:nvPr/>
        </p:nvSpPr>
        <p:spPr bwMode="auto">
          <a:xfrm>
            <a:off x="285750" y="2331086"/>
            <a:ext cx="11601450" cy="4308872"/>
          </a:xfrm>
          <a:prstGeom prst="rect">
            <a:avLst/>
          </a:prstGeom>
          <a:gradFill flip="none" rotWithShape="1">
            <a:gsLst>
              <a:gs pos="0">
                <a:srgbClr val="92D050"/>
              </a:gs>
              <a:gs pos="50000">
                <a:schemeClr val="bg1"/>
              </a:gs>
              <a:gs pos="100000">
                <a:srgbClr val="CCFFFF"/>
              </a:gs>
            </a:gsLst>
            <a:lin ang="5400000" scaled="1"/>
            <a:tileRect/>
          </a:gradFill>
          <a:ln w="9525">
            <a:noFill/>
            <a:miter lim="800000"/>
            <a:headEnd/>
            <a:tailEnd/>
          </a:ln>
          <a:effectLst/>
        </p:spPr>
        <p:txBody>
          <a:bodyPr wrap="square">
            <a:spAutoFit/>
          </a:bodyPr>
          <a:lstStyle/>
          <a:p>
            <a:r>
              <a:rPr lang="en-US" sz="3200">
                <a:solidFill>
                  <a:srgbClr val="000000"/>
                </a:solidFill>
                <a:latin typeface="Times New Roman" pitchFamily="18" charset="0"/>
                <a:cs typeface="Times New Roman" pitchFamily="18" charset="0"/>
              </a:rPr>
              <a:t>	</a:t>
            </a:r>
            <a:r>
              <a:rPr kumimoji="0" lang="en-US" sz="2200" b="1" i="1" u="none" strike="noStrike" kern="1200" cap="none" spc="0" normalizeH="0" baseline="0" noProof="0" smtClean="0">
                <a:ln>
                  <a:noFill/>
                </a:ln>
                <a:solidFill>
                  <a:srgbClr val="0070C0"/>
                </a:solidFill>
                <a:effectLst/>
                <a:uLnTx/>
                <a:uFillTx/>
                <a:latin typeface="Times New Roman" pitchFamily="18" charset="0"/>
                <a:cs typeface="Times New Roman" pitchFamily="18" charset="0"/>
              </a:rPr>
              <a:t>Đảng</a:t>
            </a:r>
            <a:r>
              <a:rPr kumimoji="0" lang="en-US" sz="2200" b="1" i="1" u="none" strike="noStrike" kern="1200" cap="none" spc="0" normalizeH="0" noProof="0" smtClean="0">
                <a:ln>
                  <a:noFill/>
                </a:ln>
                <a:solidFill>
                  <a:srgbClr val="0070C0"/>
                </a:solidFill>
                <a:effectLst/>
                <a:uLnTx/>
                <a:uFillTx/>
                <a:latin typeface="Times New Roman" pitchFamily="18" charset="0"/>
                <a:cs typeface="Times New Roman" pitchFamily="18" charset="0"/>
              </a:rPr>
              <a:t> và Nhà nước đã ban hành các chủ trương chính sách nhằm thúc đẩy việc tiếp cận cuộc </a:t>
            </a:r>
            <a:r>
              <a:rPr lang="vi-VN" sz="2200" b="1" i="1">
                <a:solidFill>
                  <a:srgbClr val="0070C0"/>
                </a:solidFill>
                <a:latin typeface="Times New Roman" panose="02020603050405020304" pitchFamily="18" charset="0"/>
                <a:cs typeface="Times New Roman" panose="02020603050405020304" pitchFamily="18" charset="0"/>
              </a:rPr>
              <a:t>cách mạng </a:t>
            </a:r>
            <a:r>
              <a:rPr lang="en-US" sz="2200" b="1" i="1">
                <a:solidFill>
                  <a:srgbClr val="0070C0"/>
                </a:solidFill>
                <a:latin typeface="Times New Roman" panose="02020603050405020304" pitchFamily="18" charset="0"/>
                <a:cs typeface="Times New Roman" panose="02020603050405020304" pitchFamily="18" charset="0"/>
              </a:rPr>
              <a:t>Công nghiệp lần thứ tư</a:t>
            </a:r>
            <a:r>
              <a:rPr lang="vi-VN" sz="2200" b="1" i="1">
                <a:solidFill>
                  <a:srgbClr val="0070C0"/>
                </a:solidFill>
                <a:latin typeface="Times New Roman" panose="02020603050405020304" pitchFamily="18" charset="0"/>
                <a:cs typeface="Times New Roman" panose="02020603050405020304" pitchFamily="18" charset="0"/>
              </a:rPr>
              <a:t> </a:t>
            </a:r>
            <a:r>
              <a:rPr lang="en-US" sz="2200" b="1" i="1" smtClean="0">
                <a:solidFill>
                  <a:srgbClr val="0070C0"/>
                </a:solidFill>
                <a:latin typeface="Times New Roman" panose="02020603050405020304" pitchFamily="18" charset="0"/>
                <a:cs typeface="Times New Roman" panose="02020603050405020304" pitchFamily="18" charset="0"/>
              </a:rPr>
              <a:t>và thực hiện Chuyển đổi số:</a:t>
            </a:r>
          </a:p>
          <a:p>
            <a:pPr algn="just"/>
            <a:r>
              <a:rPr lang="en-US" sz="2200">
                <a:latin typeface="Times New Roman" panose="02020603050405020304" pitchFamily="18" charset="0"/>
                <a:cs typeface="Times New Roman" panose="02020603050405020304" pitchFamily="18" charset="0"/>
              </a:rPr>
              <a:t>	</a:t>
            </a:r>
            <a:r>
              <a:rPr lang="vi-VN" sz="2200">
                <a:solidFill>
                  <a:srgbClr val="002060"/>
                </a:solidFill>
                <a:latin typeface="Times New Roman" panose="02020603050405020304" pitchFamily="18" charset="0"/>
                <a:cs typeface="Times New Roman" panose="02020603050405020304" pitchFamily="18" charset="0"/>
              </a:rPr>
              <a:t>• Nghị quyết đại hội 13 của Đảng xác định một khâu đột phá chiến lược là: “xây</a:t>
            </a:r>
            <a:r>
              <a:rPr lang="en-US" sz="2200">
                <a:solidFill>
                  <a:srgbClr val="002060"/>
                </a:solidFill>
                <a:latin typeface="Times New Roman" panose="02020603050405020304" pitchFamily="18" charset="0"/>
                <a:cs typeface="Times New Roman" panose="02020603050405020304" pitchFamily="18" charset="0"/>
              </a:rPr>
              <a:t> dựng hệ thống kết cấu hạ tầng đồng bộ, hiện đại cả về kinh tế và xã hội; chú trọng phát triển hạ tầng thông tin, viễn thông, tạo nền tảng chuyển đổi số quốc </a:t>
            </a:r>
            <a:r>
              <a:rPr lang="vi-VN" sz="2200">
                <a:solidFill>
                  <a:srgbClr val="002060"/>
                </a:solidFill>
                <a:latin typeface="Times New Roman" panose="02020603050405020304" pitchFamily="18" charset="0"/>
                <a:cs typeface="Times New Roman" panose="02020603050405020304" pitchFamily="18" charset="0"/>
              </a:rPr>
              <a:t>gia, từng bước phát triển kinh tế số, xã hội số.”</a:t>
            </a:r>
          </a:p>
          <a:p>
            <a:pPr algn="just"/>
            <a:r>
              <a:rPr lang="en-US" sz="2200" smtClean="0">
                <a:solidFill>
                  <a:srgbClr val="002060"/>
                </a:solidFill>
                <a:latin typeface="Times New Roman" panose="02020603050405020304" pitchFamily="18" charset="0"/>
                <a:cs typeface="Times New Roman" panose="02020603050405020304" pitchFamily="18" charset="0"/>
              </a:rPr>
              <a:t>	</a:t>
            </a:r>
            <a:r>
              <a:rPr lang="vi-VN" sz="2200" smtClean="0">
                <a:solidFill>
                  <a:srgbClr val="002060"/>
                </a:solidFill>
                <a:latin typeface="Times New Roman" panose="02020603050405020304" pitchFamily="18" charset="0"/>
                <a:cs typeface="Times New Roman" panose="02020603050405020304" pitchFamily="18" charset="0"/>
              </a:rPr>
              <a:t>• </a:t>
            </a:r>
            <a:r>
              <a:rPr lang="en-US" sz="2200" smtClean="0">
                <a:solidFill>
                  <a:srgbClr val="002060"/>
                </a:solidFill>
                <a:latin typeface="Times New Roman" panose="02020603050405020304" pitchFamily="18" charset="0"/>
                <a:cs typeface="Times New Roman" panose="02020603050405020304" pitchFamily="18" charset="0"/>
              </a:rPr>
              <a:t>Nghị quyết số 52-NQ/TW ngày 27 tháng 9 năm 2019 của Bộ chính trị về một số chủ trương chính sách chủ động tham gia cuộc cách mạng công nghiệp lần thứ tư</a:t>
            </a:r>
            <a:r>
              <a:rPr lang="vi-VN" sz="2200" smtClean="0">
                <a:solidFill>
                  <a:srgbClr val="002060"/>
                </a:solidFill>
                <a:latin typeface="Times New Roman" panose="02020603050405020304" pitchFamily="18" charset="0"/>
                <a:cs typeface="Times New Roman" panose="02020603050405020304" pitchFamily="18" charset="0"/>
              </a:rPr>
              <a:t>.</a:t>
            </a:r>
            <a:endParaRPr lang="en-US" sz="2200" smtClean="0">
              <a:solidFill>
                <a:srgbClr val="002060"/>
              </a:solidFill>
              <a:latin typeface="Times New Roman" panose="02020603050405020304" pitchFamily="18" charset="0"/>
              <a:cs typeface="Times New Roman" panose="02020603050405020304" pitchFamily="18" charset="0"/>
            </a:endParaRPr>
          </a:p>
          <a:p>
            <a:pPr algn="just"/>
            <a:r>
              <a:rPr lang="en-US" sz="2200">
                <a:solidFill>
                  <a:srgbClr val="002060"/>
                </a:solidFill>
                <a:latin typeface="Times New Roman" panose="02020603050405020304" pitchFamily="18" charset="0"/>
                <a:cs typeface="Times New Roman" panose="02020603050405020304" pitchFamily="18" charset="0"/>
              </a:rPr>
              <a:t>	</a:t>
            </a:r>
            <a:r>
              <a:rPr lang="vi-VN" sz="2200">
                <a:solidFill>
                  <a:srgbClr val="002060"/>
                </a:solidFill>
                <a:latin typeface="Times New Roman" panose="02020603050405020304" pitchFamily="18" charset="0"/>
                <a:cs typeface="Times New Roman" panose="02020603050405020304" pitchFamily="18" charset="0"/>
              </a:rPr>
              <a:t> • </a:t>
            </a:r>
            <a:r>
              <a:rPr lang="en-US" sz="2200">
                <a:solidFill>
                  <a:srgbClr val="002060"/>
                </a:solidFill>
                <a:latin typeface="Times New Roman" panose="02020603050405020304" pitchFamily="18" charset="0"/>
                <a:cs typeface="Times New Roman" panose="02020603050405020304" pitchFamily="18" charset="0"/>
              </a:rPr>
              <a:t>Nghị </a:t>
            </a:r>
            <a:r>
              <a:rPr lang="en-US" sz="2200" smtClean="0">
                <a:solidFill>
                  <a:srgbClr val="002060"/>
                </a:solidFill>
                <a:latin typeface="Times New Roman" panose="02020603050405020304" pitchFamily="18" charset="0"/>
                <a:cs typeface="Times New Roman" panose="02020603050405020304" pitchFamily="18" charset="0"/>
              </a:rPr>
              <a:t>quyết </a:t>
            </a:r>
            <a:r>
              <a:rPr lang="en-US" sz="2200">
                <a:solidFill>
                  <a:srgbClr val="002060"/>
                </a:solidFill>
                <a:latin typeface="Times New Roman" panose="02020603050405020304" pitchFamily="18" charset="0"/>
                <a:cs typeface="Times New Roman" panose="02020603050405020304" pitchFamily="18" charset="0"/>
              </a:rPr>
              <a:t>số </a:t>
            </a:r>
            <a:r>
              <a:rPr lang="en-US" sz="2200" smtClean="0">
                <a:solidFill>
                  <a:srgbClr val="002060"/>
                </a:solidFill>
                <a:latin typeface="Times New Roman" panose="02020603050405020304" pitchFamily="18" charset="0"/>
                <a:cs typeface="Times New Roman" panose="02020603050405020304" pitchFamily="18" charset="0"/>
              </a:rPr>
              <a:t>50/NQ-CP ngày 17 </a:t>
            </a:r>
            <a:r>
              <a:rPr lang="en-US" sz="2200">
                <a:solidFill>
                  <a:srgbClr val="002060"/>
                </a:solidFill>
                <a:latin typeface="Times New Roman" panose="02020603050405020304" pitchFamily="18" charset="0"/>
                <a:cs typeface="Times New Roman" panose="02020603050405020304" pitchFamily="18" charset="0"/>
              </a:rPr>
              <a:t>tháng </a:t>
            </a:r>
            <a:r>
              <a:rPr lang="en-US" sz="2200" smtClean="0">
                <a:solidFill>
                  <a:srgbClr val="002060"/>
                </a:solidFill>
                <a:latin typeface="Times New Roman" panose="02020603050405020304" pitchFamily="18" charset="0"/>
                <a:cs typeface="Times New Roman" panose="02020603050405020304" pitchFamily="18" charset="0"/>
              </a:rPr>
              <a:t>4 </a:t>
            </a:r>
            <a:r>
              <a:rPr lang="en-US" sz="2200">
                <a:solidFill>
                  <a:srgbClr val="002060"/>
                </a:solidFill>
                <a:latin typeface="Times New Roman" panose="02020603050405020304" pitchFamily="18" charset="0"/>
                <a:cs typeface="Times New Roman" panose="02020603050405020304" pitchFamily="18" charset="0"/>
              </a:rPr>
              <a:t>năm </a:t>
            </a:r>
            <a:r>
              <a:rPr lang="en-US" sz="2200" smtClean="0">
                <a:solidFill>
                  <a:srgbClr val="002060"/>
                </a:solidFill>
                <a:latin typeface="Times New Roman" panose="02020603050405020304" pitchFamily="18" charset="0"/>
                <a:cs typeface="Times New Roman" panose="02020603050405020304" pitchFamily="18" charset="0"/>
              </a:rPr>
              <a:t>2020 </a:t>
            </a:r>
            <a:r>
              <a:rPr lang="en-US" sz="2200">
                <a:solidFill>
                  <a:srgbClr val="002060"/>
                </a:solidFill>
                <a:latin typeface="Times New Roman" panose="02020603050405020304" pitchFamily="18" charset="0"/>
                <a:cs typeface="Times New Roman" panose="02020603050405020304" pitchFamily="18" charset="0"/>
              </a:rPr>
              <a:t>của </a:t>
            </a:r>
            <a:r>
              <a:rPr lang="en-US" sz="2200" smtClean="0">
                <a:solidFill>
                  <a:srgbClr val="002060"/>
                </a:solidFill>
                <a:latin typeface="Times New Roman" panose="02020603050405020304" pitchFamily="18" charset="0"/>
                <a:cs typeface="Times New Roman" panose="02020603050405020304" pitchFamily="18" charset="0"/>
              </a:rPr>
              <a:t>Chính phủ ban hành Chương trình hành động của Chính phủ thực hiện Nghị </a:t>
            </a:r>
            <a:r>
              <a:rPr lang="en-US" sz="2200">
                <a:solidFill>
                  <a:srgbClr val="002060"/>
                </a:solidFill>
                <a:latin typeface="Times New Roman" panose="02020603050405020304" pitchFamily="18" charset="0"/>
                <a:cs typeface="Times New Roman" panose="02020603050405020304" pitchFamily="18" charset="0"/>
              </a:rPr>
              <a:t>quyết số 52-NQ/TW ngày 27 tháng 9 năm 2019 của Bộ chính trị về một số chủ trương chính sách chủ động tham gia cuộc cách mạng công nghiệp lần thứ tư</a:t>
            </a:r>
            <a:r>
              <a:rPr lang="vi-VN" sz="2200">
                <a:solidFill>
                  <a:srgbClr val="002060"/>
                </a:solidFill>
                <a:latin typeface="Times New Roman" panose="02020603050405020304" pitchFamily="18" charset="0"/>
                <a:cs typeface="Times New Roman" panose="02020603050405020304" pitchFamily="18" charset="0"/>
              </a:rPr>
              <a:t>.</a:t>
            </a:r>
            <a:endParaRPr lang="en-US" sz="2200">
              <a:solidFill>
                <a:srgbClr val="002060"/>
              </a:solidFill>
              <a:latin typeface="Times New Roman" panose="02020603050405020304" pitchFamily="18" charset="0"/>
              <a:cs typeface="Times New Roman" panose="02020603050405020304" pitchFamily="18" charset="0"/>
            </a:endParaRPr>
          </a:p>
          <a:p>
            <a:pPr algn="just"/>
            <a:r>
              <a:rPr lang="en-US" sz="2200" smtClean="0">
                <a:solidFill>
                  <a:srgbClr val="002060"/>
                </a:solidFill>
                <a:latin typeface="Times New Roman" panose="02020603050405020304" pitchFamily="18" charset="0"/>
                <a:cs typeface="Times New Roman" panose="02020603050405020304" pitchFamily="18" charset="0"/>
              </a:rPr>
              <a:t>	</a:t>
            </a:r>
            <a:r>
              <a:rPr lang="vi-VN" sz="2200" smtClean="0">
                <a:solidFill>
                  <a:srgbClr val="002060"/>
                </a:solidFill>
                <a:latin typeface="Times New Roman" panose="02020603050405020304" pitchFamily="18" charset="0"/>
                <a:cs typeface="Times New Roman" panose="02020603050405020304" pitchFamily="18" charset="0"/>
              </a:rPr>
              <a:t>• </a:t>
            </a:r>
            <a:r>
              <a:rPr lang="en-US" sz="2200" smtClean="0">
                <a:solidFill>
                  <a:srgbClr val="002060"/>
                </a:solidFill>
                <a:latin typeface="Times New Roman" panose="02020603050405020304" pitchFamily="18" charset="0"/>
                <a:cs typeface="Times New Roman" panose="02020603050405020304" pitchFamily="18" charset="0"/>
              </a:rPr>
              <a:t>Quyết định số 749/QĐ –TTg </a:t>
            </a:r>
            <a:r>
              <a:rPr lang="en-US" sz="2200">
                <a:solidFill>
                  <a:srgbClr val="002060"/>
                </a:solidFill>
                <a:latin typeface="Times New Roman" panose="02020603050405020304" pitchFamily="18" charset="0"/>
                <a:cs typeface="Times New Roman" panose="02020603050405020304" pitchFamily="18" charset="0"/>
              </a:rPr>
              <a:t>ngày </a:t>
            </a:r>
            <a:r>
              <a:rPr lang="en-US" sz="2200" smtClean="0">
                <a:solidFill>
                  <a:srgbClr val="002060"/>
                </a:solidFill>
                <a:latin typeface="Times New Roman" panose="02020603050405020304" pitchFamily="18" charset="0"/>
                <a:cs typeface="Times New Roman" panose="02020603050405020304" pitchFamily="18" charset="0"/>
              </a:rPr>
              <a:t>03 </a:t>
            </a:r>
            <a:r>
              <a:rPr lang="en-US" sz="2200">
                <a:solidFill>
                  <a:srgbClr val="002060"/>
                </a:solidFill>
                <a:latin typeface="Times New Roman" panose="02020603050405020304" pitchFamily="18" charset="0"/>
                <a:cs typeface="Times New Roman" panose="02020603050405020304" pitchFamily="18" charset="0"/>
              </a:rPr>
              <a:t>tháng </a:t>
            </a:r>
            <a:r>
              <a:rPr lang="en-US" sz="2200" smtClean="0">
                <a:solidFill>
                  <a:srgbClr val="002060"/>
                </a:solidFill>
                <a:latin typeface="Times New Roman" panose="02020603050405020304" pitchFamily="18" charset="0"/>
                <a:cs typeface="Times New Roman" panose="02020603050405020304" pitchFamily="18" charset="0"/>
              </a:rPr>
              <a:t>6 </a:t>
            </a:r>
            <a:r>
              <a:rPr lang="en-US" sz="2200">
                <a:solidFill>
                  <a:srgbClr val="002060"/>
                </a:solidFill>
                <a:latin typeface="Times New Roman" panose="02020603050405020304" pitchFamily="18" charset="0"/>
                <a:cs typeface="Times New Roman" panose="02020603050405020304" pitchFamily="18" charset="0"/>
              </a:rPr>
              <a:t>năm 2020 của </a:t>
            </a:r>
            <a:r>
              <a:rPr lang="en-US" sz="2200" smtClean="0">
                <a:solidFill>
                  <a:srgbClr val="002060"/>
                </a:solidFill>
                <a:latin typeface="Times New Roman" panose="02020603050405020304" pitchFamily="18" charset="0"/>
                <a:cs typeface="Times New Roman" panose="02020603050405020304" pitchFamily="18" charset="0"/>
              </a:rPr>
              <a:t>Thủ tướng Chính </a:t>
            </a:r>
            <a:r>
              <a:rPr lang="en-US" sz="2200">
                <a:solidFill>
                  <a:srgbClr val="002060"/>
                </a:solidFill>
                <a:latin typeface="Times New Roman" panose="02020603050405020304" pitchFamily="18" charset="0"/>
                <a:cs typeface="Times New Roman" panose="02020603050405020304" pitchFamily="18" charset="0"/>
              </a:rPr>
              <a:t>phủ </a:t>
            </a:r>
            <a:r>
              <a:rPr lang="en-US" sz="2200" smtClean="0">
                <a:solidFill>
                  <a:srgbClr val="002060"/>
                </a:solidFill>
                <a:latin typeface="Times New Roman" panose="02020603050405020304" pitchFamily="18" charset="0"/>
                <a:cs typeface="Times New Roman" panose="02020603050405020304" pitchFamily="18" charset="0"/>
              </a:rPr>
              <a:t>về phê duyệt </a:t>
            </a:r>
            <a:r>
              <a:rPr lang="vi-VN" sz="2200" smtClean="0">
                <a:solidFill>
                  <a:srgbClr val="002060"/>
                </a:solidFill>
                <a:latin typeface="Times New Roman" panose="02020603050405020304" pitchFamily="18" charset="0"/>
                <a:cs typeface="Times New Roman" panose="02020603050405020304" pitchFamily="18" charset="0"/>
              </a:rPr>
              <a:t>chương </a:t>
            </a:r>
            <a:r>
              <a:rPr lang="vi-VN" sz="2200">
                <a:solidFill>
                  <a:srgbClr val="002060"/>
                </a:solidFill>
                <a:latin typeface="Times New Roman" panose="02020603050405020304" pitchFamily="18" charset="0"/>
                <a:cs typeface="Times New Roman" panose="02020603050405020304" pitchFamily="18" charset="0"/>
              </a:rPr>
              <a:t>trình quốc gia về chuyển đổi số đến năm 2025, </a:t>
            </a:r>
            <a:r>
              <a:rPr lang="vi-VN" sz="2200" smtClean="0">
                <a:solidFill>
                  <a:srgbClr val="002060"/>
                </a:solidFill>
                <a:latin typeface="Times New Roman" panose="02020603050405020304" pitchFamily="18" charset="0"/>
                <a:cs typeface="Times New Roman" panose="02020603050405020304" pitchFamily="18" charset="0"/>
              </a:rPr>
              <a:t>định</a:t>
            </a:r>
            <a:r>
              <a:rPr lang="en-US" sz="2200" smtClean="0">
                <a:solidFill>
                  <a:srgbClr val="002060"/>
                </a:solidFill>
                <a:latin typeface="Times New Roman" panose="02020603050405020304" pitchFamily="18" charset="0"/>
                <a:cs typeface="Times New Roman" panose="02020603050405020304" pitchFamily="18" charset="0"/>
              </a:rPr>
              <a:t> </a:t>
            </a:r>
            <a:r>
              <a:rPr lang="vi-VN" sz="2200" smtClean="0">
                <a:solidFill>
                  <a:srgbClr val="002060"/>
                </a:solidFill>
                <a:latin typeface="Times New Roman" panose="02020603050405020304" pitchFamily="18" charset="0"/>
                <a:cs typeface="Times New Roman" panose="02020603050405020304" pitchFamily="18" charset="0"/>
              </a:rPr>
              <a:t>hướng 2030</a:t>
            </a:r>
            <a:r>
              <a:rPr lang="en-US" sz="2200">
                <a:solidFill>
                  <a:srgbClr val="002060"/>
                </a:solidFill>
                <a:latin typeface="Times New Roman" panose="02020603050405020304" pitchFamily="18" charset="0"/>
                <a:cs typeface="Times New Roman" panose="02020603050405020304" pitchFamily="18" charset="0"/>
              </a:rPr>
              <a:t>.</a:t>
            </a:r>
            <a:endParaRPr lang="vi-VN" sz="2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609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4800601" y="394970"/>
            <a:ext cx="48734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300" b="1" smtClean="0">
                <a:solidFill>
                  <a:srgbClr val="000099"/>
                </a:solidFill>
                <a:latin typeface="Times New Roman" panose="02020603050405020304" pitchFamily="18" charset="0"/>
              </a:rPr>
              <a:t>TẠI SAO PHẢI </a:t>
            </a:r>
            <a:r>
              <a:rPr kumimoji="0" lang="en-US" altLang="en-US" sz="23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CHUYỂN ĐỔI SỐ?</a:t>
            </a:r>
            <a:r>
              <a:rPr kumimoji="0" lang="en-US" altLang="en-US" sz="2300" b="0"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 </a:t>
            </a:r>
            <a:endParaRPr kumimoji="0" lang="en-US" altLang="en-US" sz="2300" b="0" i="0" u="none" strike="noStrike" kern="1200" cap="none" spc="0" normalizeH="0" baseline="0" noProof="0">
              <a:ln>
                <a:noFill/>
              </a:ln>
              <a:solidFill>
                <a:srgbClr val="000099"/>
              </a:solidFill>
              <a:effectLst/>
              <a:uLnTx/>
              <a:uFillTx/>
              <a:latin typeface="Times New Roman" panose="02020603050405020304" pitchFamily="18" charset="0"/>
              <a:ea typeface="+mn-ea"/>
              <a:cs typeface="+mn-cs"/>
            </a:endParaRPr>
          </a:p>
        </p:txBody>
      </p:sp>
      <p:grpSp>
        <p:nvGrpSpPr>
          <p:cNvPr id="10244" name="Group 46"/>
          <p:cNvGrpSpPr>
            <a:grpSpLocks/>
          </p:cNvGrpSpPr>
          <p:nvPr/>
        </p:nvGrpSpPr>
        <p:grpSpPr bwMode="auto">
          <a:xfrm>
            <a:off x="227400" y="1165860"/>
            <a:ext cx="11659800" cy="685800"/>
            <a:chOff x="1296" y="1824"/>
            <a:chExt cx="2976" cy="432"/>
          </a:xfrm>
        </p:grpSpPr>
        <p:sp>
          <p:nvSpPr>
            <p:cNvPr id="5"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7" name="Text Box 49"/>
            <p:cNvSpPr txBox="1">
              <a:spLocks noChangeArrowheads="1"/>
            </p:cNvSpPr>
            <p:nvPr/>
          </p:nvSpPr>
          <p:spPr bwMode="gray">
            <a:xfrm>
              <a:off x="1776" y="1899"/>
              <a:ext cx="230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noProof="0" smtClean="0">
                  <a:solidFill>
                    <a:srgbClr val="FF0000"/>
                  </a:solidFill>
                  <a:latin typeface="Times New Roman" panose="02020603050405020304" pitchFamily="18" charset="0"/>
                  <a:cs typeface="Times New Roman" panose="02020603050405020304" pitchFamily="18" charset="0"/>
                </a:rPr>
                <a:t>Lợi ích của c</a:t>
              </a:r>
              <a:r>
                <a:rPr kumimoji="0" lang="x-none"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huyển </a:t>
              </a:r>
              <a:r>
                <a:rPr kumimoji="0" lang="x-none"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đổi </a:t>
              </a:r>
              <a:r>
                <a:rPr kumimoji="0" lang="x-none"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lang="en-US" sz="2800" b="1">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cho phát triển kinh tế - xã hội</a:t>
              </a:r>
              <a:endParaRPr kumimoji="0" lang="en-US" alt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
          <p:nvSpPr>
            <p:cNvPr id="10248" name="Text Box 50"/>
            <p:cNvSpPr txBox="1">
              <a:spLocks noChangeArrowheads="1"/>
            </p:cNvSpPr>
            <p:nvPr/>
          </p:nvSpPr>
          <p:spPr bwMode="gray">
            <a:xfrm>
              <a:off x="1440" y="1929"/>
              <a:ext cx="15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grpSp>
      <p:sp>
        <p:nvSpPr>
          <p:cNvPr id="14" name="Rectangle 6"/>
          <p:cNvSpPr>
            <a:spLocks noChangeArrowheads="1"/>
          </p:cNvSpPr>
          <p:nvPr/>
        </p:nvSpPr>
        <p:spPr bwMode="auto">
          <a:xfrm>
            <a:off x="285750" y="1965326"/>
            <a:ext cx="11601450" cy="4832092"/>
          </a:xfrm>
          <a:prstGeom prst="rect">
            <a:avLst/>
          </a:prstGeom>
          <a:gradFill flip="none" rotWithShape="1">
            <a:gsLst>
              <a:gs pos="0">
                <a:srgbClr val="92D050"/>
              </a:gs>
              <a:gs pos="50000">
                <a:schemeClr val="bg1"/>
              </a:gs>
              <a:gs pos="100000">
                <a:srgbClr val="CCFFFF"/>
              </a:gs>
            </a:gsLst>
            <a:lin ang="5400000" scaled="1"/>
            <a:tileRect/>
          </a:grad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 </a:t>
            </a:r>
            <a:r>
              <a:rPr lang="en-US" sz="2200" b="1">
                <a:solidFill>
                  <a:srgbClr val="FF0000"/>
                </a:solidFill>
                <a:latin typeface="Times New Roman" pitchFamily="18" charset="0"/>
                <a:cs typeface="Times New Roman" pitchFamily="18" charset="0"/>
              </a:rPr>
              <a:t>	</a:t>
            </a:r>
            <a:r>
              <a:rPr kumimoji="0" lang="en-US" sz="23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Khi thực hiện được chuyển đổi số, chính quyền sẽ nâng cao được hiệu quả, hiệu lực; nền kinh tế sẽ nâng cao được năng lực cạnh tranh; xã hội sẽ thu hẹp được khoảng cách số, nhân văn và tốt đẹp hơn. Cụ thể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1"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	 </a:t>
            </a:r>
            <a:r>
              <a:rPr lang="en-US" sz="2300" b="1" i="1" smtClean="0">
                <a:solidFill>
                  <a:srgbClr val="000000"/>
                </a:solidFill>
                <a:latin typeface="Times New Roman" panose="02020603050405020304" pitchFamily="18" charset="0"/>
                <a:cs typeface="Times New Roman" panose="02020603050405020304" pitchFamily="18" charset="0"/>
              </a:rPr>
              <a:t>- </a:t>
            </a:r>
            <a:r>
              <a:rPr kumimoji="0" lang="en-US" sz="2300" b="1" i="1"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Với </a:t>
            </a:r>
            <a:r>
              <a:rPr kumimoji="0" lang="en-US" sz="2300" b="1"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chính </a:t>
            </a:r>
            <a:r>
              <a:rPr kumimoji="0" lang="en-US" sz="2300" b="1" i="1"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quyền:</a:t>
            </a:r>
            <a:r>
              <a:rPr kumimoji="0" lang="en-US" sz="2300" b="1" i="1"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Giúp </a:t>
            </a:r>
            <a:r>
              <a:rPr kumimoji="0" lang="en-US"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tăng hiệu quả trong công tác điều </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hành;</a:t>
            </a:r>
            <a:r>
              <a:rPr kumimoji="0" lang="en-US" sz="23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Giúp </a:t>
            </a:r>
            <a:r>
              <a:rPr kumimoji="0" lang="en-US"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giảm chi phí, tiết kiệm ngân </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sz="23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Giúp </a:t>
            </a:r>
            <a:r>
              <a:rPr kumimoji="0" lang="vi-VN"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ra được các chính sách, quyết định chính xác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kịp</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 thời (ví</a:t>
            </a:r>
            <a:r>
              <a:rPr kumimoji="0" lang="en-US" sz="23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dụ minh họa về triển khai học Nghị quyết đại hội 13 vừa qua)</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t>
            </a:r>
            <a:endParaRPr lang="en-US" sz="230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1"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b="1" i="1"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b="1" i="1"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Với các</a:t>
            </a:r>
            <a:r>
              <a:rPr kumimoji="0" lang="en-US" sz="2300" b="1" i="1"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tổ chức, doanh nghiệp</a:t>
            </a:r>
            <a:r>
              <a:rPr lang="en-US" sz="2300" b="1" i="1" smtClean="0">
                <a:solidFill>
                  <a:srgbClr val="000000"/>
                </a:solidFill>
                <a:latin typeface="Times New Roman" panose="02020603050405020304" pitchFamily="18" charset="0"/>
                <a:cs typeface="Times New Roman" panose="02020603050405020304" pitchFamily="18" charset="0"/>
              </a:rPr>
              <a:t>:</a:t>
            </a:r>
            <a:r>
              <a:rPr lang="en-US" sz="2300" i="1">
                <a:solidFill>
                  <a:srgbClr val="000000"/>
                </a:solidFill>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Giúp </a:t>
            </a:r>
            <a:r>
              <a:rPr kumimoji="0" lang="vi-VN"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doanh nghiệp hoạt động kinh doanh hiệu quả hơn, tiết kiệm chi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3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Giúp </a:t>
            </a:r>
            <a:r>
              <a:rPr kumimoji="0" lang="en-US"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hiểu khách hàng, tăng sale, doanh </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thu;</a:t>
            </a:r>
            <a:r>
              <a:rPr kumimoji="0" lang="en-US" sz="23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Giúp </a:t>
            </a:r>
            <a:r>
              <a:rPr kumimoji="0" lang="en-US"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gia tăng năng lực cạnh </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sz="23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Giúp </a:t>
            </a:r>
            <a:r>
              <a:rPr kumimoji="0" lang="vi-VN"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thực hiện các hoạt động hay mô hình kinh doanh mà trước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đây</a:t>
            </a:r>
            <a:r>
              <a:rPr kumimoji="0" lang="en-US" sz="23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không </a:t>
            </a:r>
            <a:r>
              <a:rPr kumimoji="0" lang="vi-VN"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thể thực hiện khi chưa có số hóa và công nghệ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số</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1"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vi-VN" sz="2300" b="1" i="1"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Với </a:t>
            </a:r>
            <a:r>
              <a:rPr kumimoji="0" lang="vi-VN" sz="2300" b="1"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người </a:t>
            </a:r>
            <a:r>
              <a:rPr kumimoji="0" lang="vi-VN" sz="2300" b="1" i="1"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sz="2300" b="1" i="1"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Giúp</a:t>
            </a:r>
            <a:r>
              <a:rPr kumimoji="0" lang="en-US" sz="230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cho người dân</a:t>
            </a:r>
            <a:r>
              <a:rPr kumimoji="0" lang="vi-VN" sz="230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lang="en-US" sz="2300">
                <a:solidFill>
                  <a:srgbClr val="000000"/>
                </a:solidFill>
                <a:latin typeface="Times New Roman" panose="02020603050405020304" pitchFamily="18" charset="0"/>
                <a:cs typeface="Times New Roman" panose="02020603050405020304" pitchFamily="18" charset="0"/>
              </a:rPr>
              <a:t>c</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ó </a:t>
            </a:r>
            <a:r>
              <a:rPr kumimoji="0" lang="en-US"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đầy đủ và kịp thời thông </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tin;</a:t>
            </a:r>
            <a:r>
              <a:rPr kumimoji="0" lang="en-US" sz="23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Được </a:t>
            </a:r>
            <a:r>
              <a:rPr kumimoji="0" lang="vi-VN"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hưởng các dịch vụ tiện ích thông minh, tiện lợi, chất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lượng</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3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Được </a:t>
            </a:r>
            <a:r>
              <a:rPr kumimoji="0" lang="vi-VN"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tham gia đóng góp, góp ý, giám sát tốt hơn </a:t>
            </a:r>
            <a:r>
              <a:rPr lang="en-US" sz="2300" smtClean="0">
                <a:solidFill>
                  <a:srgbClr val="000000"/>
                </a:solidFill>
                <a:latin typeface="Times New Roman" panose="02020603050405020304" pitchFamily="18" charset="0"/>
                <a:cs typeface="Times New Roman" panose="02020603050405020304" pitchFamily="18" charset="0"/>
              </a:rPr>
              <a:t>hoạt động của các cơ quan nhà nước</a:t>
            </a:r>
            <a:r>
              <a:rPr lang="en-US" sz="2300">
                <a:solidFill>
                  <a:srgbClr val="000000"/>
                </a:solidFill>
                <a:latin typeface="Times New Roman" panose="02020603050405020304" pitchFamily="18" charset="0"/>
                <a:cs typeface="Times New Roman" panose="02020603050405020304" pitchFamily="18" charset="0"/>
              </a:rPr>
              <a:t> </a:t>
            </a:r>
            <a:r>
              <a:rPr lang="en-US" sz="2300" smtClean="0">
                <a:solidFill>
                  <a:srgbClr val="000000"/>
                </a:solidFill>
                <a:latin typeface="Times New Roman" panose="02020603050405020304" pitchFamily="18" charset="0"/>
                <a:cs typeface="Times New Roman" panose="02020603050405020304" pitchFamily="18" charset="0"/>
              </a:rPr>
              <a:t>và</a:t>
            </a:r>
            <a:r>
              <a:rPr kumimoji="0" lang="vi-VN"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 doanh</a:t>
            </a:r>
            <a:r>
              <a:rPr kumimoji="0" lang="en-US" sz="23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nghiệp</a:t>
            </a:r>
            <a:r>
              <a:rPr kumimoji="0" lang="en-US" sz="23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sz="23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0917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4800601" y="394970"/>
            <a:ext cx="4319901"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300" b="1" noProof="0" smtClean="0">
                <a:solidFill>
                  <a:srgbClr val="000099"/>
                </a:solidFill>
                <a:latin typeface="Times New Roman" panose="02020603050405020304" pitchFamily="18" charset="0"/>
              </a:rPr>
              <a:t>LỘ TRÌNH</a:t>
            </a:r>
            <a:r>
              <a:rPr kumimoji="0" lang="en-US" altLang="en-US" sz="23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 CHUYỂN ĐỔI SỐ?</a:t>
            </a:r>
            <a:r>
              <a:rPr kumimoji="0" lang="en-US" altLang="en-US" sz="2300" b="0"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 </a:t>
            </a:r>
            <a:endParaRPr kumimoji="0" lang="en-US" altLang="en-US" sz="2300" b="0" i="0" u="none" strike="noStrike" kern="1200" cap="none" spc="0" normalizeH="0" baseline="0" noProof="0">
              <a:ln>
                <a:noFill/>
              </a:ln>
              <a:solidFill>
                <a:srgbClr val="000099"/>
              </a:solidFill>
              <a:effectLst/>
              <a:uLnTx/>
              <a:uFillTx/>
              <a:latin typeface="Times New Roman" panose="02020603050405020304" pitchFamily="18" charset="0"/>
              <a:ea typeface="+mn-ea"/>
              <a:cs typeface="+mn-cs"/>
            </a:endParaRPr>
          </a:p>
        </p:txBody>
      </p:sp>
      <p:sp>
        <p:nvSpPr>
          <p:cNvPr id="14" name="Rectangle 6"/>
          <p:cNvSpPr>
            <a:spLocks noChangeArrowheads="1"/>
          </p:cNvSpPr>
          <p:nvPr/>
        </p:nvSpPr>
        <p:spPr bwMode="auto">
          <a:xfrm>
            <a:off x="834390" y="2270405"/>
            <a:ext cx="11201400" cy="738664"/>
          </a:xfrm>
          <a:prstGeom prst="rect">
            <a:avLst/>
          </a:prstGeom>
          <a:gradFill flip="none" rotWithShape="1">
            <a:gsLst>
              <a:gs pos="0">
                <a:srgbClr val="92D050"/>
              </a:gs>
              <a:gs pos="50000">
                <a:schemeClr val="bg1"/>
              </a:gs>
              <a:gs pos="100000">
                <a:srgbClr val="CCFFFF"/>
              </a:gs>
            </a:gsLst>
            <a:lin ang="5400000" scaled="1"/>
            <a:tileRect/>
          </a:grad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Aft>
                <a:spcPts val="0"/>
              </a:spcAft>
              <a:buClrTx/>
              <a:buSzTx/>
              <a:buFontTx/>
              <a:buNone/>
              <a:tabLst/>
              <a:defRPr/>
            </a:pPr>
            <a:r>
              <a:rPr kumimoji="0" lang="en-US" sz="20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Xác</a:t>
            </a:r>
            <a:r>
              <a:rPr kumimoji="0" lang="en-US" sz="2000" b="0" i="0" u="none" strike="noStrike" kern="1200" cap="none" spc="0" normalizeH="0" noProof="0" smtClean="0">
                <a:ln>
                  <a:noFill/>
                </a:ln>
                <a:solidFill>
                  <a:srgbClr val="000000"/>
                </a:solidFill>
                <a:effectLst/>
                <a:uLnTx/>
                <a:uFillTx/>
                <a:latin typeface="Times New Roman" pitchFamily="18" charset="0"/>
                <a:ea typeface="+mn-ea"/>
                <a:cs typeface="Times New Roman" pitchFamily="18" charset="0"/>
              </a:rPr>
              <a:t> định điểm xuất phát. Đây là việc đánh giá hiện trạng của tổ chức về các khía cạnh liên quan đến mục tiêu. </a:t>
            </a:r>
            <a:r>
              <a:rPr kumimoji="0" lang="en-US" sz="2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vi-VN" sz="23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105827" y="2190394"/>
            <a:ext cx="608823" cy="906781"/>
          </a:xfrm>
          <a:custGeom>
            <a:avLst/>
            <a:gdLst>
              <a:gd name="connsiteX0" fmla="*/ 0 w 911299"/>
              <a:gd name="connsiteY0" fmla="*/ 0 h 637909"/>
              <a:gd name="connsiteX1" fmla="*/ 592345 w 911299"/>
              <a:gd name="connsiteY1" fmla="*/ 0 h 637909"/>
              <a:gd name="connsiteX2" fmla="*/ 911299 w 911299"/>
              <a:gd name="connsiteY2" fmla="*/ 318955 h 637909"/>
              <a:gd name="connsiteX3" fmla="*/ 592345 w 911299"/>
              <a:gd name="connsiteY3" fmla="*/ 637909 h 637909"/>
              <a:gd name="connsiteX4" fmla="*/ 0 w 911299"/>
              <a:gd name="connsiteY4" fmla="*/ 637909 h 637909"/>
              <a:gd name="connsiteX5" fmla="*/ 318955 w 911299"/>
              <a:gd name="connsiteY5" fmla="*/ 318955 h 637909"/>
              <a:gd name="connsiteX6" fmla="*/ 0 w 911299"/>
              <a:gd name="connsiteY6" fmla="*/ 0 h 6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299" h="637909">
                <a:moveTo>
                  <a:pt x="911299" y="0"/>
                </a:moveTo>
                <a:lnTo>
                  <a:pt x="911299" y="414641"/>
                </a:lnTo>
                <a:lnTo>
                  <a:pt x="455649" y="637909"/>
                </a:lnTo>
                <a:lnTo>
                  <a:pt x="0" y="414641"/>
                </a:lnTo>
                <a:lnTo>
                  <a:pt x="0" y="0"/>
                </a:lnTo>
                <a:lnTo>
                  <a:pt x="455649" y="223268"/>
                </a:lnTo>
                <a:lnTo>
                  <a:pt x="911299" y="0"/>
                </a:lnTo>
                <a:close/>
              </a:path>
            </a:pathLst>
          </a:custGeom>
          <a:solidFill>
            <a:srgbClr val="6EA204">
              <a:hueOff val="0"/>
              <a:satOff val="0"/>
              <a:lumOff val="0"/>
              <a:alphaOff val="0"/>
            </a:srgbClr>
          </a:solidFill>
          <a:ln w="25400" cap="flat" cmpd="sng" algn="ctr">
            <a:solidFill>
              <a:srgbClr val="6EA204">
                <a:hueOff val="0"/>
                <a:satOff val="0"/>
                <a:lumOff val="0"/>
                <a:alphaOff val="0"/>
              </a:srgbClr>
            </a:solidFill>
            <a:prstDash val="solid"/>
          </a:ln>
          <a:effectLst/>
        </p:spPr>
        <p:txBody>
          <a:bodyPr spcFirstLastPara="0" vert="horz" wrap="square" lIns="15241" tIns="334195" rIns="15239" bIns="334194"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lang="en-US" sz="2400" b="1" kern="0" dirty="0">
                <a:solidFill>
                  <a:srgbClr val="444444"/>
                </a:solidFill>
                <a:latin typeface="Times" pitchFamily="18" charset="0"/>
                <a:cs typeface="Times" pitchFamily="18" charset="0"/>
              </a:rPr>
              <a:t>1</a:t>
            </a:r>
            <a:endParaRPr kumimoji="0" lang="en-US" sz="2400" b="1" i="0" u="none" strike="noStrike" kern="0" cap="none" spc="0" normalizeH="0" baseline="0" noProof="0" dirty="0" smtClean="0">
              <a:ln>
                <a:noFill/>
              </a:ln>
              <a:solidFill>
                <a:srgbClr val="444444"/>
              </a:solidFill>
              <a:effectLst/>
              <a:uLnTx/>
              <a:uFillTx/>
              <a:latin typeface="Times" pitchFamily="18" charset="0"/>
              <a:ea typeface="+mn-ea"/>
              <a:cs typeface="Times" pitchFamily="18" charset="0"/>
            </a:endParaRPr>
          </a:p>
        </p:txBody>
      </p:sp>
      <p:sp>
        <p:nvSpPr>
          <p:cNvPr id="10" name="Freeform 9"/>
          <p:cNvSpPr/>
          <p:nvPr/>
        </p:nvSpPr>
        <p:spPr>
          <a:xfrm>
            <a:off x="105827" y="2976367"/>
            <a:ext cx="608823" cy="859750"/>
          </a:xfrm>
          <a:custGeom>
            <a:avLst/>
            <a:gdLst>
              <a:gd name="connsiteX0" fmla="*/ 0 w 911299"/>
              <a:gd name="connsiteY0" fmla="*/ 0 h 637909"/>
              <a:gd name="connsiteX1" fmla="*/ 592345 w 911299"/>
              <a:gd name="connsiteY1" fmla="*/ 0 h 637909"/>
              <a:gd name="connsiteX2" fmla="*/ 911299 w 911299"/>
              <a:gd name="connsiteY2" fmla="*/ 318955 h 637909"/>
              <a:gd name="connsiteX3" fmla="*/ 592345 w 911299"/>
              <a:gd name="connsiteY3" fmla="*/ 637909 h 637909"/>
              <a:gd name="connsiteX4" fmla="*/ 0 w 911299"/>
              <a:gd name="connsiteY4" fmla="*/ 637909 h 637909"/>
              <a:gd name="connsiteX5" fmla="*/ 318955 w 911299"/>
              <a:gd name="connsiteY5" fmla="*/ 318955 h 637909"/>
              <a:gd name="connsiteX6" fmla="*/ 0 w 911299"/>
              <a:gd name="connsiteY6" fmla="*/ 0 h 6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299" h="637909">
                <a:moveTo>
                  <a:pt x="911299" y="0"/>
                </a:moveTo>
                <a:lnTo>
                  <a:pt x="911299" y="414641"/>
                </a:lnTo>
                <a:lnTo>
                  <a:pt x="455649" y="637909"/>
                </a:lnTo>
                <a:lnTo>
                  <a:pt x="0" y="414641"/>
                </a:lnTo>
                <a:lnTo>
                  <a:pt x="0" y="0"/>
                </a:lnTo>
                <a:lnTo>
                  <a:pt x="455649" y="223268"/>
                </a:lnTo>
                <a:lnTo>
                  <a:pt x="911299" y="0"/>
                </a:lnTo>
                <a:close/>
              </a:path>
            </a:pathLst>
          </a:custGeom>
          <a:solidFill>
            <a:srgbClr val="6EA204">
              <a:hueOff val="0"/>
              <a:satOff val="0"/>
              <a:lumOff val="0"/>
              <a:alphaOff val="0"/>
            </a:srgbClr>
          </a:solidFill>
          <a:ln w="25400" cap="flat" cmpd="sng" algn="ctr">
            <a:solidFill>
              <a:srgbClr val="6EA204">
                <a:hueOff val="0"/>
                <a:satOff val="0"/>
                <a:lumOff val="0"/>
                <a:alphaOff val="0"/>
              </a:srgbClr>
            </a:solidFill>
            <a:prstDash val="solid"/>
          </a:ln>
          <a:effectLst/>
        </p:spPr>
        <p:txBody>
          <a:bodyPr spcFirstLastPara="0" vert="horz" wrap="square" lIns="15241" tIns="334195" rIns="15239" bIns="334194"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lang="en-US" sz="2400" b="1" kern="0" noProof="0" dirty="0" smtClean="0">
                <a:solidFill>
                  <a:srgbClr val="444444"/>
                </a:solidFill>
                <a:latin typeface="Times" pitchFamily="18" charset="0"/>
                <a:cs typeface="Times" pitchFamily="18" charset="0"/>
              </a:rPr>
              <a:t>2</a:t>
            </a:r>
            <a:endParaRPr kumimoji="0" lang="en-US" sz="2400" b="1" i="0" u="none" strike="noStrike" kern="0" cap="none" spc="0" normalizeH="0" baseline="0" noProof="0" dirty="0" smtClean="0">
              <a:ln>
                <a:noFill/>
              </a:ln>
              <a:solidFill>
                <a:srgbClr val="444444"/>
              </a:solidFill>
              <a:effectLst/>
              <a:uLnTx/>
              <a:uFillTx/>
              <a:latin typeface="Times" pitchFamily="18" charset="0"/>
              <a:ea typeface="+mn-ea"/>
              <a:cs typeface="Times" pitchFamily="18" charset="0"/>
            </a:endParaRPr>
          </a:p>
        </p:txBody>
      </p:sp>
      <p:sp>
        <p:nvSpPr>
          <p:cNvPr id="11" name="Rectangle 6"/>
          <p:cNvSpPr>
            <a:spLocks noChangeArrowheads="1"/>
          </p:cNvSpPr>
          <p:nvPr/>
        </p:nvSpPr>
        <p:spPr bwMode="auto">
          <a:xfrm>
            <a:off x="849630" y="3074315"/>
            <a:ext cx="11201400" cy="707886"/>
          </a:xfrm>
          <a:prstGeom prst="rect">
            <a:avLst/>
          </a:prstGeom>
          <a:gradFill flip="none" rotWithShape="1">
            <a:gsLst>
              <a:gs pos="0">
                <a:srgbClr val="92D050"/>
              </a:gs>
              <a:gs pos="50000">
                <a:schemeClr val="bg1"/>
              </a:gs>
              <a:gs pos="100000">
                <a:srgbClr val="CCFFFF"/>
              </a:gs>
            </a:gsLst>
            <a:lin ang="5400000" scaled="1"/>
            <a:tileRect/>
          </a:grad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Aft>
                <a:spcPts val="0"/>
              </a:spcAft>
              <a:buClrTx/>
              <a:buSzTx/>
              <a:buFontTx/>
              <a:buNone/>
              <a:tabLst/>
              <a:defRPr/>
            </a:pPr>
            <a:r>
              <a:rPr kumimoji="0" lang="en-US" sz="20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Xác</a:t>
            </a:r>
            <a:r>
              <a:rPr kumimoji="0" lang="en-US" sz="2000" b="0" i="0" u="none" strike="noStrike" kern="1200" cap="none" spc="0" normalizeH="0" noProof="0" smtClean="0">
                <a:ln>
                  <a:noFill/>
                </a:ln>
                <a:solidFill>
                  <a:srgbClr val="000000"/>
                </a:solidFill>
                <a:effectLst/>
                <a:uLnTx/>
                <a:uFillTx/>
                <a:latin typeface="Times New Roman" pitchFamily="18" charset="0"/>
                <a:ea typeface="+mn-ea"/>
                <a:cs typeface="Times New Roman" pitchFamily="18" charset="0"/>
              </a:rPr>
              <a:t> định mục tiêu với các đặc điểm rõ ràng nhất có thể. Đánh giá sự khác biệt của hiện trạng đến các mục tiêu cần hướng tới, những khoảng trống cho đích đến cần lấp đầy. </a:t>
            </a:r>
            <a:r>
              <a:rPr kumimoji="0" lang="en-US" sz="2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vi-VN" sz="20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98207" y="3677408"/>
            <a:ext cx="608823" cy="885308"/>
          </a:xfrm>
          <a:custGeom>
            <a:avLst/>
            <a:gdLst>
              <a:gd name="connsiteX0" fmla="*/ 0 w 911299"/>
              <a:gd name="connsiteY0" fmla="*/ 0 h 637909"/>
              <a:gd name="connsiteX1" fmla="*/ 592345 w 911299"/>
              <a:gd name="connsiteY1" fmla="*/ 0 h 637909"/>
              <a:gd name="connsiteX2" fmla="*/ 911299 w 911299"/>
              <a:gd name="connsiteY2" fmla="*/ 318955 h 637909"/>
              <a:gd name="connsiteX3" fmla="*/ 592345 w 911299"/>
              <a:gd name="connsiteY3" fmla="*/ 637909 h 637909"/>
              <a:gd name="connsiteX4" fmla="*/ 0 w 911299"/>
              <a:gd name="connsiteY4" fmla="*/ 637909 h 637909"/>
              <a:gd name="connsiteX5" fmla="*/ 318955 w 911299"/>
              <a:gd name="connsiteY5" fmla="*/ 318955 h 637909"/>
              <a:gd name="connsiteX6" fmla="*/ 0 w 911299"/>
              <a:gd name="connsiteY6" fmla="*/ 0 h 6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299" h="637909">
                <a:moveTo>
                  <a:pt x="911299" y="0"/>
                </a:moveTo>
                <a:lnTo>
                  <a:pt x="911299" y="414641"/>
                </a:lnTo>
                <a:lnTo>
                  <a:pt x="455649" y="637909"/>
                </a:lnTo>
                <a:lnTo>
                  <a:pt x="0" y="414641"/>
                </a:lnTo>
                <a:lnTo>
                  <a:pt x="0" y="0"/>
                </a:lnTo>
                <a:lnTo>
                  <a:pt x="455649" y="223268"/>
                </a:lnTo>
                <a:lnTo>
                  <a:pt x="911299" y="0"/>
                </a:lnTo>
                <a:close/>
              </a:path>
            </a:pathLst>
          </a:custGeom>
          <a:solidFill>
            <a:srgbClr val="6EA204">
              <a:hueOff val="0"/>
              <a:satOff val="0"/>
              <a:lumOff val="0"/>
              <a:alphaOff val="0"/>
            </a:srgbClr>
          </a:solidFill>
          <a:ln w="25400" cap="flat" cmpd="sng" algn="ctr">
            <a:solidFill>
              <a:srgbClr val="6EA204">
                <a:hueOff val="0"/>
                <a:satOff val="0"/>
                <a:lumOff val="0"/>
                <a:alphaOff val="0"/>
              </a:srgbClr>
            </a:solidFill>
            <a:prstDash val="solid"/>
          </a:ln>
          <a:effectLst/>
        </p:spPr>
        <p:txBody>
          <a:bodyPr spcFirstLastPara="0" vert="horz" wrap="square" lIns="15241" tIns="334195" rIns="15239" bIns="334194"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lang="en-US" sz="2400" b="1" kern="0" dirty="0">
                <a:solidFill>
                  <a:srgbClr val="444444"/>
                </a:solidFill>
                <a:latin typeface="Times" pitchFamily="18" charset="0"/>
                <a:cs typeface="Times" pitchFamily="18" charset="0"/>
              </a:rPr>
              <a:t>3</a:t>
            </a:r>
            <a:endParaRPr kumimoji="0" lang="en-US" sz="2400" b="1" i="0" u="none" strike="noStrike" kern="0" cap="none" spc="0" normalizeH="0" baseline="0" noProof="0" dirty="0" smtClean="0">
              <a:ln>
                <a:noFill/>
              </a:ln>
              <a:solidFill>
                <a:srgbClr val="444444"/>
              </a:solidFill>
              <a:effectLst/>
              <a:uLnTx/>
              <a:uFillTx/>
              <a:latin typeface="Times" pitchFamily="18" charset="0"/>
              <a:ea typeface="+mn-ea"/>
              <a:cs typeface="Times" pitchFamily="18" charset="0"/>
            </a:endParaRPr>
          </a:p>
        </p:txBody>
      </p:sp>
      <p:sp>
        <p:nvSpPr>
          <p:cNvPr id="13" name="Rectangle 6"/>
          <p:cNvSpPr>
            <a:spLocks noChangeArrowheads="1"/>
          </p:cNvSpPr>
          <p:nvPr/>
        </p:nvSpPr>
        <p:spPr bwMode="auto">
          <a:xfrm>
            <a:off x="842010" y="3855365"/>
            <a:ext cx="11201400" cy="738664"/>
          </a:xfrm>
          <a:prstGeom prst="rect">
            <a:avLst/>
          </a:prstGeom>
          <a:gradFill flip="none" rotWithShape="1">
            <a:gsLst>
              <a:gs pos="0">
                <a:srgbClr val="92D050"/>
              </a:gs>
              <a:gs pos="50000">
                <a:schemeClr val="bg1"/>
              </a:gs>
              <a:gs pos="100000">
                <a:srgbClr val="CCFFFF"/>
              </a:gs>
            </a:gsLst>
            <a:lin ang="5400000" scaled="1"/>
            <a:tileRect/>
          </a:grad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Aft>
                <a:spcPts val="0"/>
              </a:spcAft>
              <a:buClrTx/>
              <a:buSzTx/>
              <a:buFontTx/>
              <a:buNone/>
              <a:tabLst/>
              <a:defRPr/>
            </a:pPr>
            <a:r>
              <a:rPr lang="en-US" sz="2000" smtClean="0">
                <a:solidFill>
                  <a:srgbClr val="000000"/>
                </a:solidFill>
                <a:latin typeface="Times New Roman" pitchFamily="18" charset="0"/>
                <a:cs typeface="Times New Roman" pitchFamily="18" charset="0"/>
              </a:rPr>
              <a:t>Xác định các nội dung phải tuần tự làm để dẫn được tới đích</a:t>
            </a:r>
            <a:r>
              <a:rPr kumimoji="0" lang="en-US" sz="2000" b="0" i="0" u="none" strike="noStrike" kern="1200" cap="none" spc="0" normalizeH="0" noProof="0" smtClean="0">
                <a:ln>
                  <a:noFill/>
                </a:ln>
                <a:solidFill>
                  <a:srgbClr val="000000"/>
                </a:solidFill>
                <a:effectLst/>
                <a:uLnTx/>
                <a:uFillTx/>
                <a:latin typeface="Times New Roman" pitchFamily="18" charset="0"/>
                <a:ea typeface="+mn-ea"/>
                <a:cs typeface="Times New Roman" pitchFamily="18" charset="0"/>
              </a:rPr>
              <a:t>. Chia các nội dung cần làm theo các khoảng thời gian, để khi thực hiện xong việc trong mỗi khoảng thời gian sẽ có những kết quả trung gian có ý nghĩa.</a:t>
            </a:r>
            <a:r>
              <a:rPr kumimoji="0" lang="en-US" sz="2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vi-VN" sz="23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4"/>
          <p:cNvSpPr/>
          <p:nvPr/>
        </p:nvSpPr>
        <p:spPr>
          <a:xfrm>
            <a:off x="102017" y="4389876"/>
            <a:ext cx="608823" cy="939483"/>
          </a:xfrm>
          <a:custGeom>
            <a:avLst/>
            <a:gdLst>
              <a:gd name="connsiteX0" fmla="*/ 0 w 911299"/>
              <a:gd name="connsiteY0" fmla="*/ 0 h 637909"/>
              <a:gd name="connsiteX1" fmla="*/ 592345 w 911299"/>
              <a:gd name="connsiteY1" fmla="*/ 0 h 637909"/>
              <a:gd name="connsiteX2" fmla="*/ 911299 w 911299"/>
              <a:gd name="connsiteY2" fmla="*/ 318955 h 637909"/>
              <a:gd name="connsiteX3" fmla="*/ 592345 w 911299"/>
              <a:gd name="connsiteY3" fmla="*/ 637909 h 637909"/>
              <a:gd name="connsiteX4" fmla="*/ 0 w 911299"/>
              <a:gd name="connsiteY4" fmla="*/ 637909 h 637909"/>
              <a:gd name="connsiteX5" fmla="*/ 318955 w 911299"/>
              <a:gd name="connsiteY5" fmla="*/ 318955 h 637909"/>
              <a:gd name="connsiteX6" fmla="*/ 0 w 911299"/>
              <a:gd name="connsiteY6" fmla="*/ 0 h 6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299" h="637909">
                <a:moveTo>
                  <a:pt x="911299" y="0"/>
                </a:moveTo>
                <a:lnTo>
                  <a:pt x="911299" y="414641"/>
                </a:lnTo>
                <a:lnTo>
                  <a:pt x="455649" y="637909"/>
                </a:lnTo>
                <a:lnTo>
                  <a:pt x="0" y="414641"/>
                </a:lnTo>
                <a:lnTo>
                  <a:pt x="0" y="0"/>
                </a:lnTo>
                <a:lnTo>
                  <a:pt x="455649" y="223268"/>
                </a:lnTo>
                <a:lnTo>
                  <a:pt x="911299" y="0"/>
                </a:lnTo>
                <a:close/>
              </a:path>
            </a:pathLst>
          </a:custGeom>
          <a:solidFill>
            <a:srgbClr val="6EA204">
              <a:hueOff val="0"/>
              <a:satOff val="0"/>
              <a:lumOff val="0"/>
              <a:alphaOff val="0"/>
            </a:srgbClr>
          </a:solidFill>
          <a:ln w="25400" cap="flat" cmpd="sng" algn="ctr">
            <a:solidFill>
              <a:srgbClr val="6EA204">
                <a:hueOff val="0"/>
                <a:satOff val="0"/>
                <a:lumOff val="0"/>
                <a:alphaOff val="0"/>
              </a:srgbClr>
            </a:solidFill>
            <a:prstDash val="solid"/>
          </a:ln>
          <a:effectLst/>
        </p:spPr>
        <p:txBody>
          <a:bodyPr spcFirstLastPara="0" vert="horz" wrap="square" lIns="15241" tIns="334195" rIns="15239" bIns="334194"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lang="en-US" sz="2400" b="1" kern="0" noProof="0" dirty="0" smtClean="0">
                <a:solidFill>
                  <a:srgbClr val="444444"/>
                </a:solidFill>
                <a:latin typeface="Times" pitchFamily="18" charset="0"/>
                <a:cs typeface="Times" pitchFamily="18" charset="0"/>
              </a:rPr>
              <a:t>4</a:t>
            </a:r>
            <a:endParaRPr kumimoji="0" lang="en-US" sz="2400" b="1" i="0" u="none" strike="noStrike" kern="0" cap="none" spc="0" normalizeH="0" baseline="0" noProof="0" dirty="0" smtClean="0">
              <a:ln>
                <a:noFill/>
              </a:ln>
              <a:solidFill>
                <a:srgbClr val="444444"/>
              </a:solidFill>
              <a:effectLst/>
              <a:uLnTx/>
              <a:uFillTx/>
              <a:latin typeface="Times" pitchFamily="18" charset="0"/>
              <a:ea typeface="+mn-ea"/>
              <a:cs typeface="Times" pitchFamily="18" charset="0"/>
            </a:endParaRPr>
          </a:p>
        </p:txBody>
      </p:sp>
      <p:sp>
        <p:nvSpPr>
          <p:cNvPr id="17" name="Rectangle 6"/>
          <p:cNvSpPr>
            <a:spLocks noChangeArrowheads="1"/>
          </p:cNvSpPr>
          <p:nvPr/>
        </p:nvSpPr>
        <p:spPr bwMode="auto">
          <a:xfrm>
            <a:off x="834390" y="4659275"/>
            <a:ext cx="11201400" cy="738664"/>
          </a:xfrm>
          <a:prstGeom prst="rect">
            <a:avLst/>
          </a:prstGeom>
          <a:gradFill flip="none" rotWithShape="1">
            <a:gsLst>
              <a:gs pos="0">
                <a:srgbClr val="92D050"/>
              </a:gs>
              <a:gs pos="50000">
                <a:schemeClr val="bg1"/>
              </a:gs>
              <a:gs pos="100000">
                <a:srgbClr val="CCFFFF"/>
              </a:gs>
            </a:gsLst>
            <a:lin ang="5400000" scaled="1"/>
            <a:tileRect/>
          </a:grad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Aft>
                <a:spcPts val="0"/>
              </a:spcAft>
              <a:buClrTx/>
              <a:buSzTx/>
              <a:buFontTx/>
              <a:buNone/>
              <a:tabLst/>
              <a:defRPr/>
            </a:pPr>
            <a:r>
              <a:rPr lang="en-US" sz="2000" smtClean="0">
                <a:solidFill>
                  <a:srgbClr val="000000"/>
                </a:solidFill>
                <a:latin typeface="Times New Roman" pitchFamily="18" charset="0"/>
                <a:cs typeface="Times New Roman" pitchFamily="18" charset="0"/>
              </a:rPr>
              <a:t>Xây dựng kế hoạch hành động để thực hiện các nội dung trong các khoảng thời gian với các cột mốc cần đạt được</a:t>
            </a:r>
            <a:r>
              <a:rPr kumimoji="0" lang="en-US" sz="2000" b="0" i="0" u="none" strike="noStrike" kern="1200" cap="none" spc="0" normalizeH="0" noProof="0" smtClean="0">
                <a:ln>
                  <a:noFill/>
                </a:ln>
                <a:solidFill>
                  <a:srgbClr val="000000"/>
                </a:solidFill>
                <a:effectLst/>
                <a:uLnTx/>
                <a:uFillTx/>
                <a:latin typeface="Times New Roman" pitchFamily="18" charset="0"/>
                <a:ea typeface="+mn-ea"/>
                <a:cs typeface="Times New Roman" pitchFamily="18" charset="0"/>
              </a:rPr>
              <a:t>.</a:t>
            </a:r>
            <a:r>
              <a:rPr kumimoji="0" lang="en-US" sz="2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vi-VN" sz="23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6"/>
          <p:cNvSpPr>
            <a:spLocks noChangeArrowheads="1"/>
          </p:cNvSpPr>
          <p:nvPr/>
        </p:nvSpPr>
        <p:spPr bwMode="auto">
          <a:xfrm>
            <a:off x="98207" y="1154075"/>
            <a:ext cx="11937584" cy="1046440"/>
          </a:xfrm>
          <a:prstGeom prst="rect">
            <a:avLst/>
          </a:prstGeom>
          <a:gradFill flip="none" rotWithShape="1">
            <a:gsLst>
              <a:gs pos="0">
                <a:srgbClr val="92D050"/>
              </a:gs>
              <a:gs pos="50000">
                <a:schemeClr val="bg1"/>
              </a:gs>
              <a:gs pos="100000">
                <a:srgbClr val="CCFFFF"/>
              </a:gs>
            </a:gsLst>
            <a:lin ang="5400000" scaled="1"/>
            <a:tileRect/>
          </a:grad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Aft>
                <a:spcPts val="0"/>
              </a:spcAft>
              <a:buClrTx/>
              <a:buSzTx/>
              <a:buFontTx/>
              <a:buNone/>
              <a:tabLst/>
              <a:defRPr/>
            </a:pPr>
            <a:r>
              <a:rPr lang="en-US" sz="2000" b="1" i="1" smtClean="0">
                <a:solidFill>
                  <a:srgbClr val="FF0000"/>
                </a:solidFill>
                <a:latin typeface="Times New Roman" pitchFamily="18" charset="0"/>
                <a:cs typeface="Times New Roman" pitchFamily="18" charset="0"/>
              </a:rPr>
              <a:t>Lộ trình chuyển đổi số là một bức tranh dự kiến về con đường chuyển đổi số của tổ chức. Không có công thức chung cho việc xây dựng lộ trình chuyển đổi số, nhưng việc xây dựng lộ trình để đạt được mục tiêu nói chung thường đi theo các bước sau:</a:t>
            </a:r>
            <a:r>
              <a:rPr kumimoji="0" lang="en-US" sz="2000" b="1" i="0" u="none" strike="noStrike" kern="1200" cap="none" spc="0" normalizeH="0" noProof="0" smtClean="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vi-VN" sz="23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6"/>
          <p:cNvSpPr>
            <a:spLocks noChangeArrowheads="1"/>
          </p:cNvSpPr>
          <p:nvPr/>
        </p:nvSpPr>
        <p:spPr bwMode="auto">
          <a:xfrm>
            <a:off x="105827" y="5459375"/>
            <a:ext cx="11929963" cy="1354217"/>
          </a:xfrm>
          <a:prstGeom prst="rect">
            <a:avLst/>
          </a:prstGeom>
          <a:gradFill flip="none" rotWithShape="1">
            <a:gsLst>
              <a:gs pos="0">
                <a:srgbClr val="92D050"/>
              </a:gs>
              <a:gs pos="50000">
                <a:schemeClr val="bg1"/>
              </a:gs>
              <a:gs pos="100000">
                <a:srgbClr val="CCFFFF"/>
              </a:gs>
            </a:gsLst>
            <a:lin ang="5400000" scaled="1"/>
            <a:tileRect/>
          </a:grad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Aft>
                <a:spcPts val="0"/>
              </a:spcAft>
              <a:buClrTx/>
              <a:buSzTx/>
              <a:buFontTx/>
              <a:buNone/>
              <a:tabLst/>
              <a:defRPr/>
            </a:pPr>
            <a:r>
              <a:rPr lang="en-US" sz="2000" b="1" i="1" smtClean="0">
                <a:solidFill>
                  <a:srgbClr val="FF0000"/>
                </a:solidFill>
                <a:latin typeface="Times New Roman" pitchFamily="18" charset="0"/>
                <a:cs typeface="Times New Roman" pitchFamily="18" charset="0"/>
              </a:rPr>
              <a:t>Trên những nguyên tắc chung kể trên, lộ trình chuyển đổi số của mỗi tổ chức cần gắn với các cấp độ của chuyển đổi số, như bắt đầu từ việc số hóa thông tin với việc đặt kế hoạch; tiếp theo là sử dụng các công cụ và nền tảng để khai thác các cơ hội số của tổ chức trong quy trình hoạt động và tiến tới tái cơ cấu toàn bộ tổ chức với cách hoạt động theo mô hình mới.</a:t>
            </a:r>
            <a:r>
              <a:rPr kumimoji="0" lang="en-US" sz="2000" b="1" i="1" u="none" strike="noStrike" kern="1200" cap="none" spc="0" normalizeH="0" noProof="0" smtClean="0">
                <a:ln>
                  <a:noFill/>
                </a:ln>
                <a:solidFill>
                  <a:srgbClr val="FF0000"/>
                </a:solidFill>
                <a:effectLst/>
                <a:uLnTx/>
                <a:uFillTx/>
                <a:latin typeface="Times New Roman" pitchFamily="18" charset="0"/>
                <a:cs typeface="Times New Roman" pitchFamily="18" charset="0"/>
              </a:rPr>
              <a:t> </a:t>
            </a:r>
            <a:r>
              <a:rPr kumimoji="0" lang="en-US" sz="2200" b="1" i="1" u="none" strike="noStrike" kern="1200" cap="none" spc="0" normalizeH="0" baseline="0" noProof="0">
                <a:ln>
                  <a:noFill/>
                </a:ln>
                <a:solidFill>
                  <a:srgbClr val="FF0000"/>
                </a:solidFill>
                <a:effectLst/>
                <a:uLnTx/>
                <a:uFillTx/>
                <a:latin typeface="Times New Roman" pitchFamily="18" charset="0"/>
                <a:cs typeface="Times New Roman" pitchFamily="18" charset="0"/>
              </a:rPr>
              <a:t>	</a:t>
            </a:r>
            <a:endParaRPr kumimoji="0" lang="vi-VN" sz="23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949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0"/>
                                        <p:tgtEl>
                                          <p:spTgt spid="18"/>
                                        </p:tgtEl>
                                      </p:cBhvr>
                                    </p:animEffect>
                                  </p:childTnLst>
                                </p:cTn>
                              </p:par>
                            </p:childTnLst>
                          </p:cTn>
                        </p:par>
                        <p:par>
                          <p:cTn id="8" fill="hold">
                            <p:stCondLst>
                              <p:cond delay="1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510"/>
                            </p:stCondLst>
                            <p:childTnLst>
                              <p:par>
                                <p:cTn id="15" presetID="6" presetClass="entr" presetSubtype="32"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out)">
                                      <p:cBhvr>
                                        <p:cTn id="17" dur="1500"/>
                                        <p:tgtEl>
                                          <p:spTgt spid="14"/>
                                        </p:tgtEl>
                                      </p:cBhvr>
                                    </p:animEffect>
                                  </p:childTnLst>
                                </p:cTn>
                              </p:par>
                            </p:childTnLst>
                          </p:cTn>
                        </p:par>
                        <p:par>
                          <p:cTn id="18" fill="hold">
                            <p:stCondLst>
                              <p:cond delay="2010"/>
                            </p:stCondLst>
                            <p:childTnLst>
                              <p:par>
                                <p:cTn id="19" presetID="5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2510"/>
                            </p:stCondLst>
                            <p:childTnLst>
                              <p:par>
                                <p:cTn id="25" presetID="6" presetClass="entr" presetSubtype="3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out)">
                                      <p:cBhvr>
                                        <p:cTn id="27" dur="1500"/>
                                        <p:tgtEl>
                                          <p:spTgt spid="11"/>
                                        </p:tgtEl>
                                      </p:cBhvr>
                                    </p:animEffect>
                                  </p:childTnLst>
                                </p:cTn>
                              </p:par>
                            </p:childTnLst>
                          </p:cTn>
                        </p:par>
                        <p:par>
                          <p:cTn id="28" fill="hold">
                            <p:stCondLst>
                              <p:cond delay="4010"/>
                            </p:stCondLst>
                            <p:childTnLst>
                              <p:par>
                                <p:cTn id="29" presetID="53" presetClass="entr" presetSubtype="16"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4510"/>
                            </p:stCondLst>
                            <p:childTnLst>
                              <p:par>
                                <p:cTn id="35" presetID="6" presetClass="entr" presetSubtype="32"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out)">
                                      <p:cBhvr>
                                        <p:cTn id="37" dur="1500"/>
                                        <p:tgtEl>
                                          <p:spTgt spid="13"/>
                                        </p:tgtEl>
                                      </p:cBhvr>
                                    </p:animEffect>
                                  </p:childTnLst>
                                </p:cTn>
                              </p:par>
                            </p:childTnLst>
                          </p:cTn>
                        </p:par>
                        <p:par>
                          <p:cTn id="38" fill="hold">
                            <p:stCondLst>
                              <p:cond delay="6010"/>
                            </p:stCondLst>
                            <p:childTnLst>
                              <p:par>
                                <p:cTn id="39" presetID="53" presetClass="entr" presetSubtype="16"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par>
                          <p:cTn id="44" fill="hold">
                            <p:stCondLst>
                              <p:cond delay="6510"/>
                            </p:stCondLst>
                            <p:childTnLst>
                              <p:par>
                                <p:cTn id="45" presetID="6" presetClass="entr" presetSubtype="32"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out)">
                                      <p:cBhvr>
                                        <p:cTn id="47" dur="1500"/>
                                        <p:tgtEl>
                                          <p:spTgt spid="17"/>
                                        </p:tgtEl>
                                      </p:cBhvr>
                                    </p:animEffect>
                                  </p:childTnLst>
                                </p:cTn>
                              </p:par>
                            </p:childTnLst>
                          </p:cTn>
                        </p:par>
                        <p:par>
                          <p:cTn id="48" fill="hold">
                            <p:stCondLst>
                              <p:cond delay="8010"/>
                            </p:stCondLst>
                            <p:childTnLst>
                              <p:par>
                                <p:cTn id="49" presetID="6" presetClass="entr" presetSubtype="32"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circle(out)">
                                      <p:cBhvr>
                                        <p:cTn id="5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1" grpId="0" animBg="1"/>
      <p:bldP spid="12" grpId="0" animBg="1"/>
      <p:bldP spid="13" grpId="0" animBg="1"/>
      <p:bldP spid="15"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4800601" y="394970"/>
            <a:ext cx="668433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300" b="1" noProof="0" smtClean="0">
                <a:solidFill>
                  <a:srgbClr val="000099"/>
                </a:solidFill>
                <a:latin typeface="Times New Roman" panose="02020603050405020304" pitchFamily="18" charset="0"/>
              </a:rPr>
              <a:t>CHƯƠNG TRÌNH </a:t>
            </a:r>
            <a:r>
              <a:rPr kumimoji="0" lang="en-US" altLang="en-US" sz="23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CHUYỂN ĐỔI SỐ QUỐC</a:t>
            </a:r>
            <a:r>
              <a:rPr kumimoji="0" lang="en-US" altLang="en-US" sz="2300" b="1" i="0" u="none" strike="noStrike" kern="1200" cap="none" spc="0" normalizeH="0" noProof="0" smtClean="0">
                <a:ln>
                  <a:noFill/>
                </a:ln>
                <a:solidFill>
                  <a:srgbClr val="000099"/>
                </a:solidFill>
                <a:effectLst/>
                <a:uLnTx/>
                <a:uFillTx/>
                <a:latin typeface="Times New Roman" panose="02020603050405020304" pitchFamily="18" charset="0"/>
                <a:ea typeface="+mn-ea"/>
                <a:cs typeface="+mn-cs"/>
              </a:rPr>
              <a:t> GIA</a:t>
            </a:r>
            <a:r>
              <a:rPr kumimoji="0" lang="en-US" altLang="en-US" sz="2300" b="0"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 </a:t>
            </a:r>
            <a:endParaRPr kumimoji="0" lang="en-US" altLang="en-US" sz="2300" b="0" i="0" u="none" strike="noStrike" kern="1200" cap="none" spc="0" normalizeH="0" baseline="0" noProof="0">
              <a:ln>
                <a:noFill/>
              </a:ln>
              <a:solidFill>
                <a:srgbClr val="000099"/>
              </a:solidFill>
              <a:effectLst/>
              <a:uLnTx/>
              <a:uFillTx/>
              <a:latin typeface="Times New Roman" panose="02020603050405020304" pitchFamily="18" charset="0"/>
              <a:ea typeface="+mn-ea"/>
              <a:cs typeface="+mn-cs"/>
            </a:endParaRPr>
          </a:p>
        </p:txBody>
      </p:sp>
      <p:grpSp>
        <p:nvGrpSpPr>
          <p:cNvPr id="10244" name="Group 46"/>
          <p:cNvGrpSpPr>
            <a:grpSpLocks/>
          </p:cNvGrpSpPr>
          <p:nvPr/>
        </p:nvGrpSpPr>
        <p:grpSpPr bwMode="auto">
          <a:xfrm>
            <a:off x="227400" y="1165860"/>
            <a:ext cx="11831250" cy="685800"/>
            <a:chOff x="1296" y="1824"/>
            <a:chExt cx="2976" cy="432"/>
          </a:xfrm>
        </p:grpSpPr>
        <p:sp>
          <p:nvSpPr>
            <p:cNvPr id="5"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7" name="Text Box 49"/>
            <p:cNvSpPr txBox="1">
              <a:spLocks noChangeArrowheads="1"/>
            </p:cNvSpPr>
            <p:nvPr/>
          </p:nvSpPr>
          <p:spPr bwMode="gray">
            <a:xfrm>
              <a:off x="1776" y="1899"/>
              <a:ext cx="216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Tầm</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nhìn của chương trình chuyển đổi số quốc gia</a:t>
              </a:r>
              <a:endParaRPr kumimoji="0" lang="en-US" alt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
          <p:nvSpPr>
            <p:cNvPr id="10248" name="Text Box 50"/>
            <p:cNvSpPr txBox="1">
              <a:spLocks noChangeArrowheads="1"/>
            </p:cNvSpPr>
            <p:nvPr/>
          </p:nvSpPr>
          <p:spPr bwMode="gray">
            <a:xfrm>
              <a:off x="1440" y="1929"/>
              <a:ext cx="15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grpSp>
      <p:sp>
        <p:nvSpPr>
          <p:cNvPr id="14" name="Rectangle 6"/>
          <p:cNvSpPr>
            <a:spLocks noChangeArrowheads="1"/>
          </p:cNvSpPr>
          <p:nvPr/>
        </p:nvSpPr>
        <p:spPr bwMode="auto">
          <a:xfrm>
            <a:off x="285750" y="2045336"/>
            <a:ext cx="5417820" cy="4462760"/>
          </a:xfrm>
          <a:prstGeom prst="rect">
            <a:avLst/>
          </a:prstGeom>
          <a:gradFill flip="none" rotWithShape="1">
            <a:gsLst>
              <a:gs pos="0">
                <a:srgbClr val="92D050"/>
              </a:gs>
              <a:gs pos="50000">
                <a:schemeClr val="bg1"/>
              </a:gs>
              <a:gs pos="100000">
                <a:srgbClr val="CCFFFF"/>
              </a:gs>
            </a:gsLst>
            <a:lin ang="5400000" scaled="1"/>
            <a:tileRect/>
          </a:gradFill>
          <a:ln w="9525">
            <a:noFill/>
            <a:miter lim="800000"/>
            <a:headEnd/>
            <a:tailEnd/>
          </a:ln>
          <a:effectLst/>
        </p:spPr>
        <p:txBody>
          <a:bodyPr wrap="square">
            <a:spAutoFit/>
          </a:bodyPr>
          <a:lstStyle/>
          <a:p>
            <a:pPr algn="just">
              <a:defRPr/>
            </a:pPr>
            <a:r>
              <a:rPr kumimoji="0" lang="en-US" sz="3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Việt </a:t>
            </a:r>
            <a:r>
              <a:rPr lang="en-US" sz="2800" b="1">
                <a:solidFill>
                  <a:srgbClr val="002060"/>
                </a:solidFill>
                <a:latin typeface="Times New Roman" panose="02020603050405020304" pitchFamily="18" charset="0"/>
                <a:cs typeface="Times New Roman" panose="02020603050405020304" pitchFamily="18" charset="0"/>
              </a:rPr>
              <a:t>Nam trở thành quốc gia số, ổn định và thịnh vượng, tiên phong thử nghiệm các công nghệ và mô hình mới; đổi mới căn bản, toàn diện hoạt động điều hành của Chính phủ, hoạt động sản xuất và kinh doanh của doanh nghiệp, phương thức sống của người dân, phát triển môi trường số an toàn, nhân văn, rộng </a:t>
            </a:r>
            <a:r>
              <a:rPr lang="en-US" sz="2800" b="1" smtClean="0">
                <a:solidFill>
                  <a:srgbClr val="002060"/>
                </a:solidFill>
                <a:latin typeface="Times New Roman" panose="02020603050405020304" pitchFamily="18" charset="0"/>
                <a:cs typeface="Times New Roman" panose="02020603050405020304" pitchFamily="18" charset="0"/>
              </a:rPr>
              <a:t>khắp</a:t>
            </a:r>
            <a:r>
              <a:rPr lang="en-US" sz="2800" b="1">
                <a:solidFill>
                  <a:srgbClr val="002060"/>
                </a:solidFill>
                <a:latin typeface="Times New Roman" panose="02020603050405020304" pitchFamily="18" charset="0"/>
                <a:cs typeface="Times New Roman" panose="02020603050405020304" pitchFamily="18" charset="0"/>
              </a:rPr>
              <a:t>.</a:t>
            </a:r>
            <a:endParaRPr lang="vi-VN" sz="2800" b="1">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5909310" y="3504325"/>
            <a:ext cx="6149340" cy="1730769"/>
          </a:xfrm>
          <a:prstGeom prst="rect">
            <a:avLst/>
          </a:prstGeom>
        </p:spPr>
      </p:pic>
      <p:pic>
        <p:nvPicPr>
          <p:cNvPr id="7" name="Picture 6"/>
          <p:cNvPicPr>
            <a:picLocks noChangeAspect="1"/>
          </p:cNvPicPr>
          <p:nvPr/>
        </p:nvPicPr>
        <p:blipFill>
          <a:blip r:embed="rId5"/>
          <a:stretch>
            <a:fillRect/>
          </a:stretch>
        </p:blipFill>
        <p:spPr>
          <a:xfrm>
            <a:off x="5806440" y="1840230"/>
            <a:ext cx="2503170" cy="1543050"/>
          </a:xfrm>
          <a:prstGeom prst="rect">
            <a:avLst/>
          </a:prstGeom>
        </p:spPr>
      </p:pic>
      <p:pic>
        <p:nvPicPr>
          <p:cNvPr id="8" name="Picture 7"/>
          <p:cNvPicPr>
            <a:picLocks noChangeAspect="1"/>
          </p:cNvPicPr>
          <p:nvPr/>
        </p:nvPicPr>
        <p:blipFill>
          <a:blip r:embed="rId6"/>
          <a:stretch>
            <a:fillRect/>
          </a:stretch>
        </p:blipFill>
        <p:spPr>
          <a:xfrm>
            <a:off x="8983980" y="1889939"/>
            <a:ext cx="3074670" cy="1533245"/>
          </a:xfrm>
          <a:prstGeom prst="rect">
            <a:avLst/>
          </a:prstGeom>
        </p:spPr>
      </p:pic>
      <p:pic>
        <p:nvPicPr>
          <p:cNvPr id="9" name="Picture 8"/>
          <p:cNvPicPr>
            <a:picLocks noChangeAspect="1"/>
          </p:cNvPicPr>
          <p:nvPr/>
        </p:nvPicPr>
        <p:blipFill>
          <a:blip r:embed="rId7"/>
          <a:stretch>
            <a:fillRect/>
          </a:stretch>
        </p:blipFill>
        <p:spPr>
          <a:xfrm>
            <a:off x="5806440" y="5301769"/>
            <a:ext cx="2331720" cy="1506779"/>
          </a:xfrm>
          <a:prstGeom prst="rect">
            <a:avLst/>
          </a:prstGeom>
        </p:spPr>
      </p:pic>
      <p:pic>
        <p:nvPicPr>
          <p:cNvPr id="10" name="Picture 9"/>
          <p:cNvPicPr>
            <a:picLocks noChangeAspect="1"/>
          </p:cNvPicPr>
          <p:nvPr/>
        </p:nvPicPr>
        <p:blipFill>
          <a:blip r:embed="rId8"/>
          <a:stretch>
            <a:fillRect/>
          </a:stretch>
        </p:blipFill>
        <p:spPr>
          <a:xfrm>
            <a:off x="8915400" y="5301769"/>
            <a:ext cx="3228734" cy="1506779"/>
          </a:xfrm>
          <a:prstGeom prst="rect">
            <a:avLst/>
          </a:prstGeom>
        </p:spPr>
      </p:pic>
    </p:spTree>
    <p:extLst>
      <p:ext uri="{BB962C8B-B14F-4D97-AF65-F5344CB8AC3E}">
        <p14:creationId xmlns:p14="http://schemas.microsoft.com/office/powerpoint/2010/main" val="30250955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1500"/>
                                        <p:tgtEl>
                                          <p:spTgt spid="14"/>
                                        </p:tgtEl>
                                      </p:cBhvr>
                                    </p:animEffect>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ppt_x"/>
                                          </p:val>
                                        </p:tav>
                                        <p:tav tm="100000">
                                          <p:val>
                                            <p:strVal val="#ppt_x"/>
                                          </p:val>
                                        </p:tav>
                                      </p:tavLst>
                                    </p:anim>
                                    <p:anim calcmode="lin" valueType="num">
                                      <p:cBhvr additive="base">
                                        <p:cTn id="12" dur="1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3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par>
                          <p:cTn id="20" fill="hold">
                            <p:stCondLst>
                              <p:cond delay="40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par>
                          <p:cTn id="27" fill="hold">
                            <p:stCondLst>
                              <p:cond delay="5000"/>
                            </p:stCondLst>
                            <p:childTnLst>
                              <p:par>
                                <p:cTn id="28" presetID="31"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par>
                          <p:cTn id="34" fill="hold">
                            <p:stCondLst>
                              <p:cond delay="6000"/>
                            </p:stCondLst>
                            <p:childTnLst>
                              <p:par>
                                <p:cTn id="35" presetID="31"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4800601" y="394970"/>
            <a:ext cx="668433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CHƯƠNG TRÌNH CHUYỂN ĐỔI SỐ QUỐC GIA</a:t>
            </a:r>
            <a:r>
              <a:rPr kumimoji="0" lang="en-US" altLang="en-US" sz="2300" b="0"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 </a:t>
            </a:r>
            <a:endParaRPr kumimoji="0" lang="en-US" altLang="en-US" sz="2300" b="0" i="0" u="none" strike="noStrike" kern="1200" cap="none" spc="0" normalizeH="0" baseline="0" noProof="0">
              <a:ln>
                <a:noFill/>
              </a:ln>
              <a:solidFill>
                <a:srgbClr val="000099"/>
              </a:solidFill>
              <a:effectLst/>
              <a:uLnTx/>
              <a:uFillTx/>
              <a:latin typeface="Times New Roman" panose="02020603050405020304" pitchFamily="18" charset="0"/>
              <a:ea typeface="+mn-ea"/>
              <a:cs typeface="+mn-cs"/>
            </a:endParaRPr>
          </a:p>
        </p:txBody>
      </p:sp>
      <p:grpSp>
        <p:nvGrpSpPr>
          <p:cNvPr id="10244" name="Group 46"/>
          <p:cNvGrpSpPr>
            <a:grpSpLocks/>
          </p:cNvGrpSpPr>
          <p:nvPr/>
        </p:nvGrpSpPr>
        <p:grpSpPr bwMode="auto">
          <a:xfrm>
            <a:off x="227400" y="1165860"/>
            <a:ext cx="11831250" cy="685800"/>
            <a:chOff x="1296" y="1824"/>
            <a:chExt cx="2976" cy="432"/>
          </a:xfrm>
        </p:grpSpPr>
        <p:sp>
          <p:nvSpPr>
            <p:cNvPr id="5"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7" name="Text Box 49"/>
            <p:cNvSpPr txBox="1">
              <a:spLocks noChangeArrowheads="1"/>
            </p:cNvSpPr>
            <p:nvPr/>
          </p:nvSpPr>
          <p:spPr bwMode="gray">
            <a:xfrm>
              <a:off x="1776" y="1899"/>
              <a:ext cx="216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smtClean="0">
                  <a:solidFill>
                    <a:srgbClr val="FF0000"/>
                  </a:solidFill>
                  <a:latin typeface="Times New Roman" panose="02020603050405020304" pitchFamily="18" charset="0"/>
                  <a:cs typeface="Times New Roman" panose="02020603050405020304" pitchFamily="18" charset="0"/>
                </a:rPr>
                <a:t>Quan điểm</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của chương trình chuyển đổi số quốc gia</a:t>
              </a:r>
              <a:endParaRPr kumimoji="0" lang="en-US" alt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
          <p:nvSpPr>
            <p:cNvPr id="10248" name="Text Box 50"/>
            <p:cNvSpPr txBox="1">
              <a:spLocks noChangeArrowheads="1"/>
            </p:cNvSpPr>
            <p:nvPr/>
          </p:nvSpPr>
          <p:spPr bwMode="gray">
            <a:xfrm>
              <a:off x="1440" y="1929"/>
              <a:ext cx="15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grpSp>
      <p:pic>
        <p:nvPicPr>
          <p:cNvPr id="3" name="Picture 2"/>
          <p:cNvPicPr>
            <a:picLocks noChangeAspect="1"/>
          </p:cNvPicPr>
          <p:nvPr/>
        </p:nvPicPr>
        <p:blipFill>
          <a:blip r:embed="rId4"/>
          <a:stretch>
            <a:fillRect/>
          </a:stretch>
        </p:blipFill>
        <p:spPr>
          <a:xfrm>
            <a:off x="27402" y="1936433"/>
            <a:ext cx="2037865" cy="4847411"/>
          </a:xfrm>
          <a:prstGeom prst="rect">
            <a:avLst/>
          </a:prstGeom>
        </p:spPr>
      </p:pic>
      <p:grpSp>
        <p:nvGrpSpPr>
          <p:cNvPr id="25" name="Group 39"/>
          <p:cNvGrpSpPr>
            <a:grpSpLocks/>
          </p:cNvGrpSpPr>
          <p:nvPr/>
        </p:nvGrpSpPr>
        <p:grpSpPr bwMode="auto">
          <a:xfrm>
            <a:off x="1611450" y="1955799"/>
            <a:ext cx="494060" cy="593602"/>
            <a:chOff x="192" y="1389"/>
            <a:chExt cx="1684" cy="1683"/>
          </a:xfrm>
        </p:grpSpPr>
        <p:sp>
          <p:nvSpPr>
            <p:cNvPr id="26" name="Oval 25"/>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nvGrpSpPr>
            <p:cNvPr id="27" name="Group 38"/>
            <p:cNvGrpSpPr>
              <a:grpSpLocks/>
            </p:cNvGrpSpPr>
            <p:nvPr/>
          </p:nvGrpSpPr>
          <p:grpSpPr bwMode="auto">
            <a:xfrm>
              <a:off x="302" y="1498"/>
              <a:ext cx="1469" cy="1469"/>
              <a:chOff x="302" y="1498"/>
              <a:chExt cx="1469" cy="1469"/>
            </a:xfrm>
          </p:grpSpPr>
          <p:sp>
            <p:nvSpPr>
              <p:cNvPr id="28"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29"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30"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2"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3" name="Text Box 31"/>
              <p:cNvSpPr txBox="1">
                <a:spLocks noChangeArrowheads="1"/>
              </p:cNvSpPr>
              <p:nvPr/>
            </p:nvSpPr>
            <p:spPr bwMode="gray">
              <a:xfrm>
                <a:off x="433" y="1851"/>
                <a:ext cx="1150" cy="747"/>
              </a:xfrm>
              <a:prstGeom prst="rect">
                <a:avLst/>
              </a:prstGeom>
              <a:noFill/>
              <a:ln>
                <a:noFill/>
              </a:ln>
              <a:effectLst/>
              <a:ex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smtClean="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rPr>
                  <a:t>1</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endParaRPr>
              </a:p>
            </p:txBody>
          </p:sp>
        </p:grpSp>
      </p:grpSp>
      <p:grpSp>
        <p:nvGrpSpPr>
          <p:cNvPr id="43" name="Group 39"/>
          <p:cNvGrpSpPr>
            <a:grpSpLocks/>
          </p:cNvGrpSpPr>
          <p:nvPr/>
        </p:nvGrpSpPr>
        <p:grpSpPr bwMode="auto">
          <a:xfrm>
            <a:off x="1618943" y="2774458"/>
            <a:ext cx="494060" cy="593602"/>
            <a:chOff x="192" y="1389"/>
            <a:chExt cx="1684" cy="1683"/>
          </a:xfrm>
        </p:grpSpPr>
        <p:sp>
          <p:nvSpPr>
            <p:cNvPr id="44" name="Oval 43"/>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nvGrpSpPr>
            <p:cNvPr id="45" name="Group 38"/>
            <p:cNvGrpSpPr>
              <a:grpSpLocks/>
            </p:cNvGrpSpPr>
            <p:nvPr/>
          </p:nvGrpSpPr>
          <p:grpSpPr bwMode="auto">
            <a:xfrm>
              <a:off x="302" y="1498"/>
              <a:ext cx="1469" cy="1469"/>
              <a:chOff x="302" y="1498"/>
              <a:chExt cx="1469" cy="1469"/>
            </a:xfrm>
          </p:grpSpPr>
          <p:sp>
            <p:nvSpPr>
              <p:cNvPr id="46"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7"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48"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9"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1" name="Text Box 31"/>
              <p:cNvSpPr txBox="1">
                <a:spLocks noChangeArrowheads="1"/>
              </p:cNvSpPr>
              <p:nvPr/>
            </p:nvSpPr>
            <p:spPr bwMode="gray">
              <a:xfrm>
                <a:off x="433" y="1851"/>
                <a:ext cx="1150" cy="960"/>
              </a:xfrm>
              <a:prstGeom prst="rect">
                <a:avLst/>
              </a:prstGeom>
              <a:noFill/>
              <a:ln>
                <a:noFill/>
              </a:ln>
              <a:effectLst/>
              <a:ex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b="1" kern="0">
                    <a:solidFill>
                      <a:srgbClr val="000099"/>
                    </a:solidFill>
                    <a:effectLst>
                      <a:outerShdw blurRad="38100" dist="38100" dir="2700000" algn="tl">
                        <a:srgbClr val="C0C0C0"/>
                      </a:outerShdw>
                    </a:effectLst>
                    <a:latin typeface="Times New Roman" pitchFamily="18" charset="0"/>
                    <a:cs typeface="Times New Roman" pitchFamily="18" charset="0"/>
                  </a:rPr>
                  <a:t>2</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endParaRPr>
              </a:p>
            </p:txBody>
          </p:sp>
        </p:grpSp>
      </p:grpSp>
      <p:grpSp>
        <p:nvGrpSpPr>
          <p:cNvPr id="52" name="Group 39"/>
          <p:cNvGrpSpPr>
            <a:grpSpLocks/>
          </p:cNvGrpSpPr>
          <p:nvPr/>
        </p:nvGrpSpPr>
        <p:grpSpPr bwMode="auto">
          <a:xfrm>
            <a:off x="1622528" y="3599247"/>
            <a:ext cx="494060" cy="593602"/>
            <a:chOff x="192" y="1389"/>
            <a:chExt cx="1684" cy="1683"/>
          </a:xfrm>
        </p:grpSpPr>
        <p:sp>
          <p:nvSpPr>
            <p:cNvPr id="53" name="Oval 52"/>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nvGrpSpPr>
            <p:cNvPr id="54" name="Group 38"/>
            <p:cNvGrpSpPr>
              <a:grpSpLocks/>
            </p:cNvGrpSpPr>
            <p:nvPr/>
          </p:nvGrpSpPr>
          <p:grpSpPr bwMode="auto">
            <a:xfrm>
              <a:off x="302" y="1498"/>
              <a:ext cx="1469" cy="1469"/>
              <a:chOff x="302" y="1498"/>
              <a:chExt cx="1469" cy="1469"/>
            </a:xfrm>
          </p:grpSpPr>
          <p:sp>
            <p:nvSpPr>
              <p:cNvPr id="55"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56"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57"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8"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9"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 Box 31"/>
              <p:cNvSpPr txBox="1">
                <a:spLocks noChangeArrowheads="1"/>
              </p:cNvSpPr>
              <p:nvPr/>
            </p:nvSpPr>
            <p:spPr bwMode="gray">
              <a:xfrm>
                <a:off x="433" y="1851"/>
                <a:ext cx="1150" cy="960"/>
              </a:xfrm>
              <a:prstGeom prst="rect">
                <a:avLst/>
              </a:prstGeom>
              <a:noFill/>
              <a:ln>
                <a:noFill/>
              </a:ln>
              <a:effectLst/>
              <a:ex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b="1" kern="0">
                    <a:solidFill>
                      <a:srgbClr val="000099"/>
                    </a:solidFill>
                    <a:effectLst>
                      <a:outerShdw blurRad="38100" dist="38100" dir="2700000" algn="tl">
                        <a:srgbClr val="C0C0C0"/>
                      </a:outerShdw>
                    </a:effectLst>
                    <a:latin typeface="Times New Roman" pitchFamily="18" charset="0"/>
                    <a:cs typeface="Times New Roman" pitchFamily="18" charset="0"/>
                  </a:rPr>
                  <a:t>3</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endParaRPr>
              </a:p>
            </p:txBody>
          </p:sp>
        </p:grpSp>
      </p:grpSp>
      <p:grpSp>
        <p:nvGrpSpPr>
          <p:cNvPr id="61" name="Group 39"/>
          <p:cNvGrpSpPr>
            <a:grpSpLocks/>
          </p:cNvGrpSpPr>
          <p:nvPr/>
        </p:nvGrpSpPr>
        <p:grpSpPr bwMode="auto">
          <a:xfrm>
            <a:off x="1648612" y="4451879"/>
            <a:ext cx="494060" cy="593602"/>
            <a:chOff x="192" y="1389"/>
            <a:chExt cx="1684" cy="1683"/>
          </a:xfrm>
        </p:grpSpPr>
        <p:sp>
          <p:nvSpPr>
            <p:cNvPr id="62" name="Oval 61"/>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nvGrpSpPr>
            <p:cNvPr id="63" name="Group 38"/>
            <p:cNvGrpSpPr>
              <a:grpSpLocks/>
            </p:cNvGrpSpPr>
            <p:nvPr/>
          </p:nvGrpSpPr>
          <p:grpSpPr bwMode="auto">
            <a:xfrm>
              <a:off x="302" y="1498"/>
              <a:ext cx="1469" cy="1469"/>
              <a:chOff x="302" y="1498"/>
              <a:chExt cx="1469" cy="1469"/>
            </a:xfrm>
          </p:grpSpPr>
          <p:sp>
            <p:nvSpPr>
              <p:cNvPr id="64"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65"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66"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67"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68"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69" name="Text Box 31"/>
              <p:cNvSpPr txBox="1">
                <a:spLocks noChangeArrowheads="1"/>
              </p:cNvSpPr>
              <p:nvPr/>
            </p:nvSpPr>
            <p:spPr bwMode="gray">
              <a:xfrm>
                <a:off x="433" y="1851"/>
                <a:ext cx="1150" cy="960"/>
              </a:xfrm>
              <a:prstGeom prst="rect">
                <a:avLst/>
              </a:prstGeom>
              <a:noFill/>
              <a:ln>
                <a:noFill/>
              </a:ln>
              <a:effectLst/>
              <a:ex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b="1" kern="0">
                    <a:solidFill>
                      <a:srgbClr val="000099"/>
                    </a:solidFill>
                    <a:effectLst>
                      <a:outerShdw blurRad="38100" dist="38100" dir="2700000" algn="tl">
                        <a:srgbClr val="C0C0C0"/>
                      </a:outerShdw>
                    </a:effectLst>
                    <a:latin typeface="Times New Roman" pitchFamily="18" charset="0"/>
                    <a:cs typeface="Times New Roman" pitchFamily="18" charset="0"/>
                  </a:rPr>
                  <a:t>4</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endParaRPr>
              </a:p>
            </p:txBody>
          </p:sp>
        </p:grpSp>
      </p:grpSp>
      <p:grpSp>
        <p:nvGrpSpPr>
          <p:cNvPr id="70" name="Group 39"/>
          <p:cNvGrpSpPr>
            <a:grpSpLocks/>
          </p:cNvGrpSpPr>
          <p:nvPr/>
        </p:nvGrpSpPr>
        <p:grpSpPr bwMode="auto">
          <a:xfrm>
            <a:off x="1619828" y="5302020"/>
            <a:ext cx="494060" cy="593602"/>
            <a:chOff x="192" y="1389"/>
            <a:chExt cx="1684" cy="1683"/>
          </a:xfrm>
        </p:grpSpPr>
        <p:sp>
          <p:nvSpPr>
            <p:cNvPr id="71" name="Oval 70"/>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nvGrpSpPr>
            <p:cNvPr id="72" name="Group 38"/>
            <p:cNvGrpSpPr>
              <a:grpSpLocks/>
            </p:cNvGrpSpPr>
            <p:nvPr/>
          </p:nvGrpSpPr>
          <p:grpSpPr bwMode="auto">
            <a:xfrm>
              <a:off x="302" y="1498"/>
              <a:ext cx="1469" cy="1469"/>
              <a:chOff x="302" y="1498"/>
              <a:chExt cx="1469" cy="1469"/>
            </a:xfrm>
          </p:grpSpPr>
          <p:sp>
            <p:nvSpPr>
              <p:cNvPr id="73"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74"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75"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76"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77"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78" name="Text Box 31"/>
              <p:cNvSpPr txBox="1">
                <a:spLocks noChangeArrowheads="1"/>
              </p:cNvSpPr>
              <p:nvPr/>
            </p:nvSpPr>
            <p:spPr bwMode="gray">
              <a:xfrm>
                <a:off x="433" y="1851"/>
                <a:ext cx="1150" cy="960"/>
              </a:xfrm>
              <a:prstGeom prst="rect">
                <a:avLst/>
              </a:prstGeom>
              <a:noFill/>
              <a:ln>
                <a:noFill/>
              </a:ln>
              <a:effectLst/>
              <a:ex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b="1" kern="0">
                    <a:solidFill>
                      <a:srgbClr val="000099"/>
                    </a:solidFill>
                    <a:effectLst>
                      <a:outerShdw blurRad="38100" dist="38100" dir="2700000" algn="tl">
                        <a:srgbClr val="C0C0C0"/>
                      </a:outerShdw>
                    </a:effectLst>
                    <a:latin typeface="Times New Roman" pitchFamily="18" charset="0"/>
                    <a:cs typeface="Times New Roman" pitchFamily="18" charset="0"/>
                  </a:rPr>
                  <a:t>5</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endParaRPr>
              </a:p>
            </p:txBody>
          </p:sp>
        </p:grpSp>
      </p:grpSp>
      <p:grpSp>
        <p:nvGrpSpPr>
          <p:cNvPr id="79" name="Group 39"/>
          <p:cNvGrpSpPr>
            <a:grpSpLocks/>
          </p:cNvGrpSpPr>
          <p:nvPr/>
        </p:nvGrpSpPr>
        <p:grpSpPr bwMode="auto">
          <a:xfrm>
            <a:off x="1630121" y="6127933"/>
            <a:ext cx="494060" cy="593602"/>
            <a:chOff x="192" y="1389"/>
            <a:chExt cx="1684" cy="1683"/>
          </a:xfrm>
        </p:grpSpPr>
        <p:sp>
          <p:nvSpPr>
            <p:cNvPr id="80" name="Oval 79"/>
            <p:cNvSpPr>
              <a:spLocks noChangeArrowheads="1"/>
            </p:cNvSpPr>
            <p:nvPr/>
          </p:nvSpPr>
          <p:spPr bwMode="gray">
            <a:xfrm>
              <a:off x="192" y="1389"/>
              <a:ext cx="1684" cy="1683"/>
            </a:xfrm>
            <a:prstGeom prst="ellipse">
              <a:avLst/>
            </a:prstGeom>
            <a:gradFill rotWithShape="1">
              <a:gsLst>
                <a:gs pos="0">
                  <a:srgbClr val="800080">
                    <a:gamma/>
                    <a:tint val="0"/>
                    <a:invGamma/>
                  </a:srgbClr>
                </a:gs>
                <a:gs pos="50000">
                  <a:srgbClr val="800080"/>
                </a:gs>
                <a:gs pos="100000">
                  <a:srgbClr val="800080">
                    <a:gamma/>
                    <a:tint val="0"/>
                    <a:invGamma/>
                  </a:srgbClr>
                </a:gs>
              </a:gsLst>
              <a:lin ang="2700000" scaled="1"/>
            </a:gradFill>
            <a:ln>
              <a:noFill/>
            </a:ln>
            <a:effectLst/>
            <a:extLst/>
          </p:spPr>
          <p:txBody>
            <a:bodyPr wrap="non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grpSp>
          <p:nvGrpSpPr>
            <p:cNvPr id="81" name="Group 38"/>
            <p:cNvGrpSpPr>
              <a:grpSpLocks/>
            </p:cNvGrpSpPr>
            <p:nvPr/>
          </p:nvGrpSpPr>
          <p:grpSpPr bwMode="auto">
            <a:xfrm>
              <a:off x="302" y="1498"/>
              <a:ext cx="1469" cy="1469"/>
              <a:chOff x="302" y="1498"/>
              <a:chExt cx="1469" cy="1469"/>
            </a:xfrm>
          </p:grpSpPr>
          <p:sp>
            <p:nvSpPr>
              <p:cNvPr id="82" name="Oval 11"/>
              <p:cNvSpPr>
                <a:spLocks noChangeArrowheads="1"/>
              </p:cNvSpPr>
              <p:nvPr/>
            </p:nvSpPr>
            <p:spPr bwMode="gray">
              <a:xfrm>
                <a:off x="302" y="1498"/>
                <a:ext cx="1461" cy="1459"/>
              </a:xfrm>
              <a:prstGeom prst="ellipse">
                <a:avLst/>
              </a:prstGeom>
              <a:gradFill rotWithShape="1">
                <a:gsLst>
                  <a:gs pos="0">
                    <a:srgbClr val="800080">
                      <a:gamma/>
                      <a:shade val="54118"/>
                      <a:invGamma/>
                    </a:srgbClr>
                  </a:gs>
                  <a:gs pos="50000">
                    <a:srgbClr val="800080"/>
                  </a:gs>
                  <a:gs pos="100000">
                    <a:srgbClr val="800080">
                      <a:gamma/>
                      <a:shade val="54118"/>
                      <a:invGamma/>
                    </a:srgbClr>
                  </a:gs>
                </a:gsLst>
                <a:lin ang="189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83" name="Oval 12"/>
              <p:cNvSpPr>
                <a:spLocks noChangeArrowheads="1"/>
              </p:cNvSpPr>
              <p:nvPr/>
            </p:nvSpPr>
            <p:spPr bwMode="gray">
              <a:xfrm>
                <a:off x="310" y="1508"/>
                <a:ext cx="1461" cy="1459"/>
              </a:xfrm>
              <a:prstGeom prst="ellipse">
                <a:avLst/>
              </a:prstGeom>
              <a:gradFill rotWithShape="1">
                <a:gsLst>
                  <a:gs pos="0">
                    <a:srgbClr val="800080">
                      <a:gamma/>
                      <a:shade val="63529"/>
                      <a:invGamma/>
                    </a:srgbClr>
                  </a:gs>
                  <a:gs pos="100000">
                    <a:srgbClr val="800080">
                      <a:alpha val="0"/>
                    </a:srgbClr>
                  </a:gs>
                </a:gsLst>
                <a:lin ang="2700000" scaled="1"/>
              </a:gradFill>
              <a:ln>
                <a:noFill/>
              </a:ln>
              <a:effectLs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charset="0"/>
                </a:endParaRPr>
              </a:p>
            </p:txBody>
          </p:sp>
          <p:sp>
            <p:nvSpPr>
              <p:cNvPr id="84" name="Oval 13"/>
              <p:cNvSpPr>
                <a:spLocks noChangeArrowheads="1"/>
              </p:cNvSpPr>
              <p:nvPr/>
            </p:nvSpPr>
            <p:spPr bwMode="gray">
              <a:xfrm>
                <a:off x="375" y="1572"/>
                <a:ext cx="1317" cy="1316"/>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85" name="Oval 14"/>
              <p:cNvSpPr>
                <a:spLocks noChangeArrowheads="1"/>
              </p:cNvSpPr>
              <p:nvPr/>
            </p:nvSpPr>
            <p:spPr bwMode="gray">
              <a:xfrm>
                <a:off x="396" y="1593"/>
                <a:ext cx="1276" cy="127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86" name="Oval 15"/>
              <p:cNvSpPr>
                <a:spLocks noChangeArrowheads="1"/>
              </p:cNvSpPr>
              <p:nvPr/>
            </p:nvSpPr>
            <p:spPr bwMode="gray">
              <a:xfrm>
                <a:off x="412" y="1600"/>
                <a:ext cx="1246" cy="1246"/>
              </a:xfrm>
              <a:prstGeom prst="ellipse">
                <a:avLst/>
              </a:prstGeom>
              <a:gradFill rotWithShape="1">
                <a:gsLst>
                  <a:gs pos="0">
                    <a:srgbClr val="F1F5F5"/>
                  </a:gs>
                  <a:gs pos="100000">
                    <a:srgbClr val="D6E1E2">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87" name="Text Box 31"/>
              <p:cNvSpPr txBox="1">
                <a:spLocks noChangeArrowheads="1"/>
              </p:cNvSpPr>
              <p:nvPr/>
            </p:nvSpPr>
            <p:spPr bwMode="gray">
              <a:xfrm>
                <a:off x="433" y="1851"/>
                <a:ext cx="1150" cy="960"/>
              </a:xfrm>
              <a:prstGeom prst="rect">
                <a:avLst/>
              </a:prstGeom>
              <a:noFill/>
              <a:ln>
                <a:noFill/>
              </a:ln>
              <a:effectLst/>
              <a:ex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b="1" kern="0">
                    <a:solidFill>
                      <a:srgbClr val="000099"/>
                    </a:solidFill>
                    <a:effectLst>
                      <a:outerShdw blurRad="38100" dist="38100" dir="2700000" algn="tl">
                        <a:srgbClr val="C0C0C0"/>
                      </a:outerShdw>
                    </a:effectLst>
                    <a:latin typeface="Times New Roman" pitchFamily="18" charset="0"/>
                    <a:cs typeface="Times New Roman" pitchFamily="18" charset="0"/>
                  </a:rPr>
                  <a:t>6</a:t>
                </a:r>
                <a:endParaRPr kumimoji="0" lang="vi-VN" sz="1600" b="1" i="0" u="none" strike="noStrike" kern="0" cap="none" spc="0" normalizeH="0" baseline="0" noProof="0" dirty="0">
                  <a:ln>
                    <a:noFill/>
                  </a:ln>
                  <a:solidFill>
                    <a:srgbClr val="000099"/>
                  </a:solidFill>
                  <a:effectLst>
                    <a:outerShdw blurRad="38100" dist="38100" dir="2700000" algn="tl">
                      <a:srgbClr val="C0C0C0"/>
                    </a:outerShdw>
                  </a:effectLst>
                  <a:uLnTx/>
                  <a:uFillTx/>
                  <a:latin typeface="Times New Roman" pitchFamily="18" charset="0"/>
                  <a:cs typeface="Times New Roman" pitchFamily="18" charset="0"/>
                </a:endParaRPr>
              </a:p>
            </p:txBody>
          </p:sp>
        </p:grpSp>
      </p:grpSp>
      <p:sp>
        <p:nvSpPr>
          <p:cNvPr id="97" name="Rectangle 45"/>
          <p:cNvSpPr>
            <a:spLocks noChangeArrowheads="1"/>
          </p:cNvSpPr>
          <p:nvPr/>
        </p:nvSpPr>
        <p:spPr bwMode="auto">
          <a:xfrm>
            <a:off x="2099886" y="1920630"/>
            <a:ext cx="9958763"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r>
              <a:rPr lang="en-US" sz="1700" b="1" kern="0" smtClean="0">
                <a:solidFill>
                  <a:srgbClr val="000099"/>
                </a:solidFill>
                <a:latin typeface="Times New Roman" pitchFamily="18" charset="0"/>
                <a:cs typeface="Times New Roman" pitchFamily="18" charset="0"/>
              </a:rPr>
              <a:t>Nhận thức đóng vai trò quyết định trong chuyển đổi số. Chuyển đổi số trước tiên là chuyển đổi nhận thức.</a:t>
            </a:r>
            <a:r>
              <a:rPr kumimoji="0" lang="en-US" sz="1700" b="1" i="0" u="none" strike="noStrike" kern="0" cap="none" spc="0" normalizeH="0" baseline="0" noProof="0" smtClean="0">
                <a:ln>
                  <a:noFill/>
                </a:ln>
                <a:solidFill>
                  <a:srgbClr val="000099"/>
                </a:solidFill>
                <a:effectLst/>
                <a:uLnTx/>
                <a:uFillTx/>
                <a:latin typeface="Times New Roman" pitchFamily="18" charset="0"/>
                <a:cs typeface="Times New Roman" pitchFamily="18" charset="0"/>
              </a:rPr>
              <a:t> </a:t>
            </a:r>
            <a:endParaRPr kumimoji="0" lang="en-US" sz="1700"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fr-FR" sz="2000" b="1" i="0" u="none" strike="noStrike" kern="0" cap="none" spc="0" normalizeH="0" baseline="0" noProof="0" dirty="0">
              <a:ln>
                <a:noFill/>
              </a:ln>
              <a:solidFill>
                <a:srgbClr val="0070C0"/>
              </a:solidFill>
              <a:effectLst/>
              <a:uLnTx/>
              <a:uFillTx/>
              <a:latin typeface="Times New Roman" pitchFamily="18" charset="0"/>
              <a:ea typeface="+mn-ea"/>
              <a:cs typeface="+mn-cs"/>
            </a:endParaRPr>
          </a:p>
        </p:txBody>
      </p:sp>
      <p:sp>
        <p:nvSpPr>
          <p:cNvPr id="99" name="Rectangle 45"/>
          <p:cNvSpPr>
            <a:spLocks noChangeArrowheads="1"/>
          </p:cNvSpPr>
          <p:nvPr/>
        </p:nvSpPr>
        <p:spPr bwMode="auto">
          <a:xfrm>
            <a:off x="2115681" y="2770260"/>
            <a:ext cx="9942970"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r>
              <a:rPr lang="en-US" b="1" kern="0" smtClean="0">
                <a:solidFill>
                  <a:srgbClr val="000099"/>
                </a:solidFill>
                <a:latin typeface="Times New Roman" pitchFamily="18" charset="0"/>
                <a:cs typeface="Times New Roman" pitchFamily="18" charset="0"/>
              </a:rPr>
              <a:t>Người dân là Trung tâm của chuyển đổi số.</a:t>
            </a:r>
            <a:r>
              <a:rPr kumimoji="0" lang="en-US" b="1" i="0" u="none" strike="noStrike" kern="0" cap="none" spc="0" normalizeH="0" baseline="0" noProof="0" smtClean="0">
                <a:ln>
                  <a:noFill/>
                </a:ln>
                <a:solidFill>
                  <a:srgbClr val="000099"/>
                </a:solidFill>
                <a:effectLst/>
                <a:uLnTx/>
                <a:uFillTx/>
                <a:latin typeface="Times New Roman" pitchFamily="18" charset="0"/>
                <a:cs typeface="Times New Roman" pitchFamily="18" charset="0"/>
              </a:rPr>
              <a:t> </a:t>
            </a:r>
            <a:endParaRPr kumimoji="0" lang="en-US"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fr-FR" sz="2000" b="1" i="0" u="none" strike="noStrike" kern="0" cap="none" spc="0" normalizeH="0" baseline="0" noProof="0" dirty="0">
              <a:ln>
                <a:noFill/>
              </a:ln>
              <a:solidFill>
                <a:srgbClr val="0070C0"/>
              </a:solidFill>
              <a:effectLst/>
              <a:uLnTx/>
              <a:uFillTx/>
              <a:latin typeface="Times New Roman" pitchFamily="18" charset="0"/>
              <a:ea typeface="+mn-ea"/>
              <a:cs typeface="+mn-cs"/>
            </a:endParaRPr>
          </a:p>
        </p:txBody>
      </p:sp>
      <p:sp>
        <p:nvSpPr>
          <p:cNvPr id="100" name="Rectangle 45"/>
          <p:cNvSpPr>
            <a:spLocks noChangeArrowheads="1"/>
          </p:cNvSpPr>
          <p:nvPr/>
        </p:nvSpPr>
        <p:spPr bwMode="auto">
          <a:xfrm>
            <a:off x="2115681" y="3608460"/>
            <a:ext cx="9942970"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r>
              <a:rPr lang="en-US" b="1" kern="0" noProof="0" smtClean="0">
                <a:solidFill>
                  <a:srgbClr val="000099"/>
                </a:solidFill>
                <a:latin typeface="Times New Roman" pitchFamily="18" charset="0"/>
                <a:cs typeface="Times New Roman" pitchFamily="18" charset="0"/>
              </a:rPr>
              <a:t>Thể chế và công nghệ là động lực của chuyển đổi số. Thể chế cần phải đi trước một bước khi có thể.</a:t>
            </a:r>
            <a:endParaRPr kumimoji="0" lang="en-US"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fr-FR" b="1" i="0" u="none" strike="noStrike" kern="0" cap="none" spc="0" normalizeH="0" baseline="0" noProof="0" dirty="0">
              <a:ln>
                <a:noFill/>
              </a:ln>
              <a:solidFill>
                <a:srgbClr val="0070C0"/>
              </a:solidFill>
              <a:effectLst/>
              <a:uLnTx/>
              <a:uFillTx/>
              <a:latin typeface="Times New Roman" pitchFamily="18" charset="0"/>
            </a:endParaRPr>
          </a:p>
        </p:txBody>
      </p:sp>
      <p:sp>
        <p:nvSpPr>
          <p:cNvPr id="101" name="Rectangle 45"/>
          <p:cNvSpPr>
            <a:spLocks noChangeArrowheads="1"/>
          </p:cNvSpPr>
          <p:nvPr/>
        </p:nvSpPr>
        <p:spPr bwMode="auto">
          <a:xfrm>
            <a:off x="2129225" y="4442143"/>
            <a:ext cx="9929426"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r>
              <a:rPr lang="en-US" sz="1600" b="1" kern="0" smtClean="0">
                <a:solidFill>
                  <a:srgbClr val="000099"/>
                </a:solidFill>
                <a:latin typeface="Times New Roman" pitchFamily="18" charset="0"/>
                <a:cs typeface="Times New Roman" pitchFamily="18" charset="0"/>
              </a:rPr>
              <a:t>Phát triển nền tảng số là giải pháp đột phá để thúc đẩy chuyển đổi số nhanh hơn, giảm chi phí, tăng hiệu quả.</a:t>
            </a:r>
            <a:endParaRPr kumimoji="0" lang="en-US" sz="1600"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fr-FR" sz="2000" b="1" i="0" u="none" strike="noStrike" kern="0" cap="none" spc="0" normalizeH="0" baseline="0" noProof="0" dirty="0">
              <a:ln>
                <a:noFill/>
              </a:ln>
              <a:solidFill>
                <a:srgbClr val="0070C0"/>
              </a:solidFill>
              <a:effectLst/>
              <a:uLnTx/>
              <a:uFillTx/>
              <a:latin typeface="Times New Roman" pitchFamily="18" charset="0"/>
              <a:ea typeface="+mn-ea"/>
              <a:cs typeface="+mn-cs"/>
            </a:endParaRPr>
          </a:p>
        </p:txBody>
      </p:sp>
      <p:sp>
        <p:nvSpPr>
          <p:cNvPr id="102" name="Rectangle 45"/>
          <p:cNvSpPr>
            <a:spLocks noChangeArrowheads="1"/>
          </p:cNvSpPr>
          <p:nvPr/>
        </p:nvSpPr>
        <p:spPr bwMode="auto">
          <a:xfrm>
            <a:off x="2111869" y="5286022"/>
            <a:ext cx="9946781"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r>
              <a:rPr lang="en-US" b="1" kern="0" noProof="0" smtClean="0">
                <a:solidFill>
                  <a:srgbClr val="000099"/>
                </a:solidFill>
                <a:latin typeface="Times New Roman" pitchFamily="18" charset="0"/>
                <a:cs typeface="Times New Roman" pitchFamily="18" charset="0"/>
              </a:rPr>
              <a:t>Bảo đảm an toàn, an ninh mạng là then chốt để chuyển đổi số thành công và bền vững, đồng thời là </a:t>
            </a:r>
          </a:p>
          <a:p>
            <a:pPr marL="0" marR="0" lvl="0" indent="0" algn="just" defTabSz="914400" eaLnBrk="1" fontAlgn="base" latinLnBrk="0" hangingPunct="1">
              <a:lnSpc>
                <a:spcPct val="100000"/>
              </a:lnSpc>
              <a:spcBef>
                <a:spcPct val="0"/>
              </a:spcBef>
              <a:spcAft>
                <a:spcPct val="0"/>
              </a:spcAft>
              <a:buClrTx/>
              <a:buSzTx/>
              <a:buFontTx/>
              <a:buNone/>
              <a:tabLst/>
              <a:defRPr/>
            </a:pPr>
            <a:r>
              <a:rPr lang="en-US" b="1" kern="0" smtClean="0">
                <a:solidFill>
                  <a:srgbClr val="000099"/>
                </a:solidFill>
                <a:latin typeface="Times New Roman" pitchFamily="18" charset="0"/>
                <a:cs typeface="Times New Roman" pitchFamily="18" charset="0"/>
              </a:rPr>
              <a:t>Phần xuyên suốt, không thể tách rời của chuyển đổi số</a:t>
            </a:r>
            <a:r>
              <a:rPr lang="en-US" b="1" kern="0" noProof="0" smtClean="0">
                <a:solidFill>
                  <a:srgbClr val="000099"/>
                </a:solidFill>
                <a:latin typeface="Times New Roman" pitchFamily="18" charset="0"/>
                <a:cs typeface="Times New Roman" pitchFamily="18" charset="0"/>
              </a:rPr>
              <a:t>.</a:t>
            </a:r>
            <a:r>
              <a:rPr kumimoji="0" lang="en-US" b="1" i="0" u="none" strike="noStrike" kern="0" cap="none" spc="0" normalizeH="0" baseline="0" noProof="0" smtClean="0">
                <a:ln>
                  <a:noFill/>
                </a:ln>
                <a:solidFill>
                  <a:srgbClr val="000099"/>
                </a:solidFill>
                <a:effectLst/>
                <a:uLnTx/>
                <a:uFillTx/>
                <a:latin typeface="Times New Roman" pitchFamily="18" charset="0"/>
                <a:cs typeface="Times New Roman" pitchFamily="18" charset="0"/>
              </a:rPr>
              <a:t> </a:t>
            </a:r>
            <a:endParaRPr kumimoji="0" lang="en-US"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fr-FR" sz="2000" b="1" i="0" u="none" strike="noStrike" kern="0" cap="none" spc="0" normalizeH="0" baseline="0" noProof="0" dirty="0">
              <a:ln>
                <a:noFill/>
              </a:ln>
              <a:solidFill>
                <a:srgbClr val="0070C0"/>
              </a:solidFill>
              <a:effectLst/>
              <a:uLnTx/>
              <a:uFillTx/>
              <a:latin typeface="Times New Roman" pitchFamily="18" charset="0"/>
              <a:ea typeface="+mn-ea"/>
              <a:cs typeface="+mn-cs"/>
            </a:endParaRPr>
          </a:p>
        </p:txBody>
      </p:sp>
      <p:sp>
        <p:nvSpPr>
          <p:cNvPr id="103" name="Rectangle 45"/>
          <p:cNvSpPr>
            <a:spLocks noChangeArrowheads="1"/>
          </p:cNvSpPr>
          <p:nvPr/>
        </p:nvSpPr>
        <p:spPr bwMode="auto">
          <a:xfrm>
            <a:off x="2115679" y="6124222"/>
            <a:ext cx="9942971" cy="609600"/>
          </a:xfrm>
          <a:prstGeom prst="rect">
            <a:avLst/>
          </a:prstGeom>
          <a:solidFill>
            <a:srgbClr val="9BBB59">
              <a:lumMod val="20000"/>
              <a:lumOff val="80000"/>
            </a:srgbClr>
          </a:solidFill>
          <a:ln w="25400" cap="flat" cmpd="sng" algn="ctr">
            <a:solidFill>
              <a:srgbClr val="9BBB59"/>
            </a:solidFill>
            <a:prstDash val="solid"/>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Times New Roman"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r>
              <a:rPr lang="en-US" b="1" kern="0" smtClean="0">
                <a:solidFill>
                  <a:srgbClr val="000099"/>
                </a:solidFill>
                <a:latin typeface="Times New Roman" pitchFamily="18" charset="0"/>
                <a:cs typeface="Times New Roman" pitchFamily="18" charset="0"/>
              </a:rPr>
              <a:t>Sự vào cuộc của cả hệ thống chính trị, hành động đồng bộ ở các cấp và sự tham gia của người dân</a:t>
            </a:r>
          </a:p>
          <a:p>
            <a:pPr marL="0" marR="0" lvl="0" indent="0" algn="just" defTabSz="914400" eaLnBrk="1" fontAlgn="base" latinLnBrk="0" hangingPunct="1">
              <a:lnSpc>
                <a:spcPct val="100000"/>
              </a:lnSpc>
              <a:spcBef>
                <a:spcPct val="0"/>
              </a:spcBef>
              <a:spcAft>
                <a:spcPct val="0"/>
              </a:spcAft>
              <a:buClrTx/>
              <a:buSzTx/>
              <a:buFontTx/>
              <a:buNone/>
              <a:tabLst/>
              <a:defRPr/>
            </a:pPr>
            <a:r>
              <a:rPr lang="en-US" b="1" kern="0" smtClean="0">
                <a:solidFill>
                  <a:srgbClr val="000099"/>
                </a:solidFill>
                <a:latin typeface="Times New Roman" pitchFamily="18" charset="0"/>
                <a:cs typeface="Times New Roman" pitchFamily="18" charset="0"/>
              </a:rPr>
              <a:t> là yếu tố bảo đảm sự thành công của chuyển đổi số</a:t>
            </a:r>
            <a:r>
              <a:rPr lang="en-US" b="1" kern="0" noProof="0" smtClean="0">
                <a:solidFill>
                  <a:srgbClr val="000099"/>
                </a:solidFill>
                <a:latin typeface="Times New Roman" pitchFamily="18" charset="0"/>
                <a:cs typeface="Times New Roman" pitchFamily="18" charset="0"/>
              </a:rPr>
              <a:t>.</a:t>
            </a:r>
            <a:r>
              <a:rPr kumimoji="0" lang="en-US" b="1" i="0" u="none" strike="noStrike" kern="0" cap="none" spc="0" normalizeH="0" baseline="0" noProof="0" smtClean="0">
                <a:ln>
                  <a:noFill/>
                </a:ln>
                <a:solidFill>
                  <a:srgbClr val="000099"/>
                </a:solidFill>
                <a:effectLst/>
                <a:uLnTx/>
                <a:uFillTx/>
                <a:latin typeface="Times New Roman" pitchFamily="18" charset="0"/>
                <a:cs typeface="Times New Roman" pitchFamily="18" charset="0"/>
              </a:rPr>
              <a:t> </a:t>
            </a:r>
            <a:endParaRPr kumimoji="0" lang="en-US" b="1" i="0" u="none" strike="noStrike" kern="0" cap="none" spc="0" normalizeH="0" baseline="0" noProof="0">
              <a:ln>
                <a:noFill/>
              </a:ln>
              <a:solidFill>
                <a:srgbClr val="000099"/>
              </a:solidFill>
              <a:effectLst/>
              <a:uLnTx/>
              <a:uFillTx/>
              <a:latin typeface="Times New Roman" pitchFamily="18" charset="0"/>
              <a:cs typeface="Times New Roman"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fr-FR" sz="2000" b="1" i="0" u="none" strike="noStrike" kern="0" cap="none" spc="0" normalizeH="0" baseline="0" noProof="0" dirty="0">
              <a:ln>
                <a:noFill/>
              </a:ln>
              <a:solidFill>
                <a:srgbClr val="0070C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09326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edge">
                                      <p:cBhvr>
                                        <p:cTn id="7" dur="1000"/>
                                        <p:tgtEl>
                                          <p:spTgt spid="2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p:cTn id="11" dur="1500" fill="hold"/>
                                        <p:tgtEl>
                                          <p:spTgt spid="97"/>
                                        </p:tgtEl>
                                        <p:attrNameLst>
                                          <p:attrName>ppt_w</p:attrName>
                                        </p:attrNameLst>
                                      </p:cBhvr>
                                      <p:tavLst>
                                        <p:tav tm="0">
                                          <p:val>
                                            <p:fltVal val="0"/>
                                          </p:val>
                                        </p:tav>
                                        <p:tav tm="100000">
                                          <p:val>
                                            <p:strVal val="#ppt_w"/>
                                          </p:val>
                                        </p:tav>
                                      </p:tavLst>
                                    </p:anim>
                                    <p:anim calcmode="lin" valueType="num">
                                      <p:cBhvr>
                                        <p:cTn id="12" dur="1500" fill="hold"/>
                                        <p:tgtEl>
                                          <p:spTgt spid="97"/>
                                        </p:tgtEl>
                                        <p:attrNameLst>
                                          <p:attrName>ppt_h</p:attrName>
                                        </p:attrNameLst>
                                      </p:cBhvr>
                                      <p:tavLst>
                                        <p:tav tm="0">
                                          <p:val>
                                            <p:fltVal val="0"/>
                                          </p:val>
                                        </p:tav>
                                        <p:tav tm="100000">
                                          <p:val>
                                            <p:strVal val="#ppt_h"/>
                                          </p:val>
                                        </p:tav>
                                      </p:tavLst>
                                    </p:anim>
                                    <p:animEffect transition="in" filter="fade">
                                      <p:cBhvr>
                                        <p:cTn id="13" dur="1500"/>
                                        <p:tgtEl>
                                          <p:spTgt spid="97"/>
                                        </p:tgtEl>
                                      </p:cBhvr>
                                    </p:animEffect>
                                  </p:childTnLst>
                                </p:cTn>
                              </p:par>
                            </p:childTnLst>
                          </p:cTn>
                        </p:par>
                        <p:par>
                          <p:cTn id="14" fill="hold">
                            <p:stCondLst>
                              <p:cond delay="2500"/>
                            </p:stCondLst>
                            <p:childTnLst>
                              <p:par>
                                <p:cTn id="15" presetID="20"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edge">
                                      <p:cBhvr>
                                        <p:cTn id="17" dur="1000"/>
                                        <p:tgtEl>
                                          <p:spTgt spid="43"/>
                                        </p:tgtEl>
                                      </p:cBhvr>
                                    </p:animEffect>
                                  </p:childTnLst>
                                </p:cTn>
                              </p:par>
                            </p:childTnLst>
                          </p:cTn>
                        </p:par>
                        <p:par>
                          <p:cTn id="18" fill="hold">
                            <p:stCondLst>
                              <p:cond delay="3500"/>
                            </p:stCondLst>
                            <p:childTnLst>
                              <p:par>
                                <p:cTn id="19" presetID="53" presetClass="entr" presetSubtype="16" fill="hold" grpId="0" nodeType="afterEffect">
                                  <p:stCondLst>
                                    <p:cond delay="0"/>
                                  </p:stCondLst>
                                  <p:childTnLst>
                                    <p:set>
                                      <p:cBhvr>
                                        <p:cTn id="20" dur="1" fill="hold">
                                          <p:stCondLst>
                                            <p:cond delay="0"/>
                                          </p:stCondLst>
                                        </p:cTn>
                                        <p:tgtEl>
                                          <p:spTgt spid="99"/>
                                        </p:tgtEl>
                                        <p:attrNameLst>
                                          <p:attrName>style.visibility</p:attrName>
                                        </p:attrNameLst>
                                      </p:cBhvr>
                                      <p:to>
                                        <p:strVal val="visible"/>
                                      </p:to>
                                    </p:set>
                                    <p:anim calcmode="lin" valueType="num">
                                      <p:cBhvr>
                                        <p:cTn id="21" dur="2000" fill="hold"/>
                                        <p:tgtEl>
                                          <p:spTgt spid="99"/>
                                        </p:tgtEl>
                                        <p:attrNameLst>
                                          <p:attrName>ppt_w</p:attrName>
                                        </p:attrNameLst>
                                      </p:cBhvr>
                                      <p:tavLst>
                                        <p:tav tm="0">
                                          <p:val>
                                            <p:fltVal val="0"/>
                                          </p:val>
                                        </p:tav>
                                        <p:tav tm="100000">
                                          <p:val>
                                            <p:strVal val="#ppt_w"/>
                                          </p:val>
                                        </p:tav>
                                      </p:tavLst>
                                    </p:anim>
                                    <p:anim calcmode="lin" valueType="num">
                                      <p:cBhvr>
                                        <p:cTn id="22" dur="2000" fill="hold"/>
                                        <p:tgtEl>
                                          <p:spTgt spid="99"/>
                                        </p:tgtEl>
                                        <p:attrNameLst>
                                          <p:attrName>ppt_h</p:attrName>
                                        </p:attrNameLst>
                                      </p:cBhvr>
                                      <p:tavLst>
                                        <p:tav tm="0">
                                          <p:val>
                                            <p:fltVal val="0"/>
                                          </p:val>
                                        </p:tav>
                                        <p:tav tm="100000">
                                          <p:val>
                                            <p:strVal val="#ppt_h"/>
                                          </p:val>
                                        </p:tav>
                                      </p:tavLst>
                                    </p:anim>
                                    <p:animEffect transition="in" filter="fade">
                                      <p:cBhvr>
                                        <p:cTn id="23" dur="2000"/>
                                        <p:tgtEl>
                                          <p:spTgt spid="99"/>
                                        </p:tgtEl>
                                      </p:cBhvr>
                                    </p:animEffect>
                                  </p:childTnLst>
                                </p:cTn>
                              </p:par>
                            </p:childTnLst>
                          </p:cTn>
                        </p:par>
                        <p:par>
                          <p:cTn id="24" fill="hold">
                            <p:stCondLst>
                              <p:cond delay="5500"/>
                            </p:stCondLst>
                            <p:childTnLst>
                              <p:par>
                                <p:cTn id="25" presetID="20" presetClass="entr" presetSubtype="0"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edge">
                                      <p:cBhvr>
                                        <p:cTn id="27" dur="1000"/>
                                        <p:tgtEl>
                                          <p:spTgt spid="52"/>
                                        </p:tgtEl>
                                      </p:cBhvr>
                                    </p:animEffect>
                                  </p:childTnLst>
                                </p:cTn>
                              </p:par>
                            </p:childTnLst>
                          </p:cTn>
                        </p:par>
                        <p:par>
                          <p:cTn id="28" fill="hold">
                            <p:stCondLst>
                              <p:cond delay="6500"/>
                            </p:stCondLst>
                            <p:childTnLst>
                              <p:par>
                                <p:cTn id="29" presetID="53" presetClass="entr" presetSubtype="16" fill="hold" grpId="0" nodeType="after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p:cTn id="31" dur="2000" fill="hold"/>
                                        <p:tgtEl>
                                          <p:spTgt spid="100"/>
                                        </p:tgtEl>
                                        <p:attrNameLst>
                                          <p:attrName>ppt_w</p:attrName>
                                        </p:attrNameLst>
                                      </p:cBhvr>
                                      <p:tavLst>
                                        <p:tav tm="0">
                                          <p:val>
                                            <p:fltVal val="0"/>
                                          </p:val>
                                        </p:tav>
                                        <p:tav tm="100000">
                                          <p:val>
                                            <p:strVal val="#ppt_w"/>
                                          </p:val>
                                        </p:tav>
                                      </p:tavLst>
                                    </p:anim>
                                    <p:anim calcmode="lin" valueType="num">
                                      <p:cBhvr>
                                        <p:cTn id="32" dur="2000" fill="hold"/>
                                        <p:tgtEl>
                                          <p:spTgt spid="100"/>
                                        </p:tgtEl>
                                        <p:attrNameLst>
                                          <p:attrName>ppt_h</p:attrName>
                                        </p:attrNameLst>
                                      </p:cBhvr>
                                      <p:tavLst>
                                        <p:tav tm="0">
                                          <p:val>
                                            <p:fltVal val="0"/>
                                          </p:val>
                                        </p:tav>
                                        <p:tav tm="100000">
                                          <p:val>
                                            <p:strVal val="#ppt_h"/>
                                          </p:val>
                                        </p:tav>
                                      </p:tavLst>
                                    </p:anim>
                                    <p:animEffect transition="in" filter="fade">
                                      <p:cBhvr>
                                        <p:cTn id="33" dur="2000"/>
                                        <p:tgtEl>
                                          <p:spTgt spid="100"/>
                                        </p:tgtEl>
                                      </p:cBhvr>
                                    </p:animEffect>
                                  </p:childTnLst>
                                </p:cTn>
                              </p:par>
                            </p:childTnLst>
                          </p:cTn>
                        </p:par>
                        <p:par>
                          <p:cTn id="34" fill="hold">
                            <p:stCondLst>
                              <p:cond delay="8500"/>
                            </p:stCondLst>
                            <p:childTnLst>
                              <p:par>
                                <p:cTn id="35" presetID="20" presetClass="entr" presetSubtype="0"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edge">
                                      <p:cBhvr>
                                        <p:cTn id="37" dur="1000"/>
                                        <p:tgtEl>
                                          <p:spTgt spid="61"/>
                                        </p:tgtEl>
                                      </p:cBhvr>
                                    </p:animEffect>
                                  </p:childTnLst>
                                </p:cTn>
                              </p:par>
                            </p:childTnLst>
                          </p:cTn>
                        </p:par>
                        <p:par>
                          <p:cTn id="38" fill="hold">
                            <p:stCondLst>
                              <p:cond delay="9500"/>
                            </p:stCondLst>
                            <p:childTnLst>
                              <p:par>
                                <p:cTn id="39" presetID="53" presetClass="entr" presetSubtype="16" fill="hold" grpId="0" nodeType="afterEffect">
                                  <p:stCondLst>
                                    <p:cond delay="0"/>
                                  </p:stCondLst>
                                  <p:childTnLst>
                                    <p:set>
                                      <p:cBhvr>
                                        <p:cTn id="40" dur="1" fill="hold">
                                          <p:stCondLst>
                                            <p:cond delay="0"/>
                                          </p:stCondLst>
                                        </p:cTn>
                                        <p:tgtEl>
                                          <p:spTgt spid="101"/>
                                        </p:tgtEl>
                                        <p:attrNameLst>
                                          <p:attrName>style.visibility</p:attrName>
                                        </p:attrNameLst>
                                      </p:cBhvr>
                                      <p:to>
                                        <p:strVal val="visible"/>
                                      </p:to>
                                    </p:set>
                                    <p:anim calcmode="lin" valueType="num">
                                      <p:cBhvr>
                                        <p:cTn id="41" dur="2000" fill="hold"/>
                                        <p:tgtEl>
                                          <p:spTgt spid="101"/>
                                        </p:tgtEl>
                                        <p:attrNameLst>
                                          <p:attrName>ppt_w</p:attrName>
                                        </p:attrNameLst>
                                      </p:cBhvr>
                                      <p:tavLst>
                                        <p:tav tm="0">
                                          <p:val>
                                            <p:fltVal val="0"/>
                                          </p:val>
                                        </p:tav>
                                        <p:tav tm="100000">
                                          <p:val>
                                            <p:strVal val="#ppt_w"/>
                                          </p:val>
                                        </p:tav>
                                      </p:tavLst>
                                    </p:anim>
                                    <p:anim calcmode="lin" valueType="num">
                                      <p:cBhvr>
                                        <p:cTn id="42" dur="2000" fill="hold"/>
                                        <p:tgtEl>
                                          <p:spTgt spid="101"/>
                                        </p:tgtEl>
                                        <p:attrNameLst>
                                          <p:attrName>ppt_h</p:attrName>
                                        </p:attrNameLst>
                                      </p:cBhvr>
                                      <p:tavLst>
                                        <p:tav tm="0">
                                          <p:val>
                                            <p:fltVal val="0"/>
                                          </p:val>
                                        </p:tav>
                                        <p:tav tm="100000">
                                          <p:val>
                                            <p:strVal val="#ppt_h"/>
                                          </p:val>
                                        </p:tav>
                                      </p:tavLst>
                                    </p:anim>
                                    <p:animEffect transition="in" filter="fade">
                                      <p:cBhvr>
                                        <p:cTn id="43" dur="2000"/>
                                        <p:tgtEl>
                                          <p:spTgt spid="101"/>
                                        </p:tgtEl>
                                      </p:cBhvr>
                                    </p:animEffect>
                                  </p:childTnLst>
                                </p:cTn>
                              </p:par>
                            </p:childTnLst>
                          </p:cTn>
                        </p:par>
                        <p:par>
                          <p:cTn id="44" fill="hold">
                            <p:stCondLst>
                              <p:cond delay="11500"/>
                            </p:stCondLst>
                            <p:childTnLst>
                              <p:par>
                                <p:cTn id="45" presetID="20" presetClass="entr" presetSubtype="0" fill="hold"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edge">
                                      <p:cBhvr>
                                        <p:cTn id="47" dur="1000"/>
                                        <p:tgtEl>
                                          <p:spTgt spid="70"/>
                                        </p:tgtEl>
                                      </p:cBhvr>
                                    </p:animEffect>
                                  </p:childTnLst>
                                </p:cTn>
                              </p:par>
                            </p:childTnLst>
                          </p:cTn>
                        </p:par>
                        <p:par>
                          <p:cTn id="48" fill="hold">
                            <p:stCondLst>
                              <p:cond delay="12500"/>
                            </p:stCondLst>
                            <p:childTnLst>
                              <p:par>
                                <p:cTn id="49" presetID="53" presetClass="entr" presetSubtype="16" fill="hold" grpId="0" nodeType="afterEffect">
                                  <p:stCondLst>
                                    <p:cond delay="0"/>
                                  </p:stCondLst>
                                  <p:childTnLst>
                                    <p:set>
                                      <p:cBhvr>
                                        <p:cTn id="50" dur="1" fill="hold">
                                          <p:stCondLst>
                                            <p:cond delay="0"/>
                                          </p:stCondLst>
                                        </p:cTn>
                                        <p:tgtEl>
                                          <p:spTgt spid="102"/>
                                        </p:tgtEl>
                                        <p:attrNameLst>
                                          <p:attrName>style.visibility</p:attrName>
                                        </p:attrNameLst>
                                      </p:cBhvr>
                                      <p:to>
                                        <p:strVal val="visible"/>
                                      </p:to>
                                    </p:set>
                                    <p:anim calcmode="lin" valueType="num">
                                      <p:cBhvr>
                                        <p:cTn id="51" dur="2000" fill="hold"/>
                                        <p:tgtEl>
                                          <p:spTgt spid="102"/>
                                        </p:tgtEl>
                                        <p:attrNameLst>
                                          <p:attrName>ppt_w</p:attrName>
                                        </p:attrNameLst>
                                      </p:cBhvr>
                                      <p:tavLst>
                                        <p:tav tm="0">
                                          <p:val>
                                            <p:fltVal val="0"/>
                                          </p:val>
                                        </p:tav>
                                        <p:tav tm="100000">
                                          <p:val>
                                            <p:strVal val="#ppt_w"/>
                                          </p:val>
                                        </p:tav>
                                      </p:tavLst>
                                    </p:anim>
                                    <p:anim calcmode="lin" valueType="num">
                                      <p:cBhvr>
                                        <p:cTn id="52" dur="2000" fill="hold"/>
                                        <p:tgtEl>
                                          <p:spTgt spid="102"/>
                                        </p:tgtEl>
                                        <p:attrNameLst>
                                          <p:attrName>ppt_h</p:attrName>
                                        </p:attrNameLst>
                                      </p:cBhvr>
                                      <p:tavLst>
                                        <p:tav tm="0">
                                          <p:val>
                                            <p:fltVal val="0"/>
                                          </p:val>
                                        </p:tav>
                                        <p:tav tm="100000">
                                          <p:val>
                                            <p:strVal val="#ppt_h"/>
                                          </p:val>
                                        </p:tav>
                                      </p:tavLst>
                                    </p:anim>
                                    <p:animEffect transition="in" filter="fade">
                                      <p:cBhvr>
                                        <p:cTn id="53" dur="2000"/>
                                        <p:tgtEl>
                                          <p:spTgt spid="102"/>
                                        </p:tgtEl>
                                      </p:cBhvr>
                                    </p:animEffect>
                                  </p:childTnLst>
                                </p:cTn>
                              </p:par>
                            </p:childTnLst>
                          </p:cTn>
                        </p:par>
                        <p:par>
                          <p:cTn id="54" fill="hold">
                            <p:stCondLst>
                              <p:cond delay="14500"/>
                            </p:stCondLst>
                            <p:childTnLst>
                              <p:par>
                                <p:cTn id="55" presetID="20" presetClass="entr" presetSubtype="0" fill="hold" nodeType="after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wedge">
                                      <p:cBhvr>
                                        <p:cTn id="57" dur="1000"/>
                                        <p:tgtEl>
                                          <p:spTgt spid="79"/>
                                        </p:tgtEl>
                                      </p:cBhvr>
                                    </p:animEffect>
                                  </p:childTnLst>
                                </p:cTn>
                              </p:par>
                            </p:childTnLst>
                          </p:cTn>
                        </p:par>
                        <p:par>
                          <p:cTn id="58" fill="hold">
                            <p:stCondLst>
                              <p:cond delay="15500"/>
                            </p:stCondLst>
                            <p:childTnLst>
                              <p:par>
                                <p:cTn id="59" presetID="53" presetClass="entr" presetSubtype="16" fill="hold" grpId="0" nodeType="afterEffect">
                                  <p:stCondLst>
                                    <p:cond delay="0"/>
                                  </p:stCondLst>
                                  <p:childTnLst>
                                    <p:set>
                                      <p:cBhvr>
                                        <p:cTn id="60" dur="1" fill="hold">
                                          <p:stCondLst>
                                            <p:cond delay="0"/>
                                          </p:stCondLst>
                                        </p:cTn>
                                        <p:tgtEl>
                                          <p:spTgt spid="103"/>
                                        </p:tgtEl>
                                        <p:attrNameLst>
                                          <p:attrName>style.visibility</p:attrName>
                                        </p:attrNameLst>
                                      </p:cBhvr>
                                      <p:to>
                                        <p:strVal val="visible"/>
                                      </p:to>
                                    </p:set>
                                    <p:anim calcmode="lin" valueType="num">
                                      <p:cBhvr>
                                        <p:cTn id="61" dur="2000" fill="hold"/>
                                        <p:tgtEl>
                                          <p:spTgt spid="103"/>
                                        </p:tgtEl>
                                        <p:attrNameLst>
                                          <p:attrName>ppt_w</p:attrName>
                                        </p:attrNameLst>
                                      </p:cBhvr>
                                      <p:tavLst>
                                        <p:tav tm="0">
                                          <p:val>
                                            <p:fltVal val="0"/>
                                          </p:val>
                                        </p:tav>
                                        <p:tav tm="100000">
                                          <p:val>
                                            <p:strVal val="#ppt_w"/>
                                          </p:val>
                                        </p:tav>
                                      </p:tavLst>
                                    </p:anim>
                                    <p:anim calcmode="lin" valueType="num">
                                      <p:cBhvr>
                                        <p:cTn id="62" dur="2000" fill="hold"/>
                                        <p:tgtEl>
                                          <p:spTgt spid="103"/>
                                        </p:tgtEl>
                                        <p:attrNameLst>
                                          <p:attrName>ppt_h</p:attrName>
                                        </p:attrNameLst>
                                      </p:cBhvr>
                                      <p:tavLst>
                                        <p:tav tm="0">
                                          <p:val>
                                            <p:fltVal val="0"/>
                                          </p:val>
                                        </p:tav>
                                        <p:tav tm="100000">
                                          <p:val>
                                            <p:strVal val="#ppt_h"/>
                                          </p:val>
                                        </p:tav>
                                      </p:tavLst>
                                    </p:anim>
                                    <p:animEffect transition="in" filter="fade">
                                      <p:cBhvr>
                                        <p:cTn id="63" dur="2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9" grpId="0" animBg="1"/>
      <p:bldP spid="100" grpId="0" animBg="1"/>
      <p:bldP spid="101" grpId="0" animBg="1"/>
      <p:bldP spid="102" grpId="0" animBg="1"/>
      <p:bldP spid="10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6184</TotalTime>
  <Words>3380</Words>
  <Application>Microsoft Office PowerPoint</Application>
  <PresentationFormat>Widescreen</PresentationFormat>
  <Paragraphs>210</Paragraphs>
  <Slides>33</Slides>
  <Notes>33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33</vt:i4>
      </vt:variant>
    </vt:vector>
  </HeadingPairs>
  <TitlesOfParts>
    <vt:vector size="48" baseType="lpstr">
      <vt:lpstr>Arial</vt:lpstr>
      <vt:lpstr>Calibri</vt:lpstr>
      <vt:lpstr>Calibri Light</vt:lpstr>
      <vt:lpstr>굴림</vt:lpstr>
      <vt:lpstr>HY견고딕</vt:lpstr>
      <vt:lpstr>Symbol</vt:lpstr>
      <vt:lpstr>Times</vt:lpstr>
      <vt:lpstr>Times New Roman</vt:lpstr>
      <vt:lpstr>Tw Cen MT Condensed</vt:lpstr>
      <vt:lpstr>Webdings</vt:lpstr>
      <vt:lpstr>Wingdings</vt:lpstr>
      <vt:lpstr>-윤고딕340</vt:lpstr>
      <vt:lpstr>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Phát triển  Chính quyền số tỉnh Đồng Tháp</dc:title>
  <dc:creator>Nguyen Thanh Thao</dc:creator>
  <cp:lastModifiedBy>Personal</cp:lastModifiedBy>
  <cp:revision>294</cp:revision>
  <dcterms:created xsi:type="dcterms:W3CDTF">2020-09-10T03:49:34Z</dcterms:created>
  <dcterms:modified xsi:type="dcterms:W3CDTF">2021-08-17T08:23:20Z</dcterms:modified>
</cp:coreProperties>
</file>